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5" r:id="rId1"/>
  </p:sldMasterIdLst>
  <p:notesMasterIdLst>
    <p:notesMasterId r:id="rId29"/>
  </p:notesMasterIdLst>
  <p:sldIdLst>
    <p:sldId id="287" r:id="rId2"/>
    <p:sldId id="296" r:id="rId3"/>
    <p:sldId id="297" r:id="rId4"/>
    <p:sldId id="303" r:id="rId5"/>
    <p:sldId id="302" r:id="rId6"/>
    <p:sldId id="291" r:id="rId7"/>
    <p:sldId id="293" r:id="rId8"/>
    <p:sldId id="304" r:id="rId9"/>
    <p:sldId id="305" r:id="rId10"/>
    <p:sldId id="306" r:id="rId11"/>
    <p:sldId id="307" r:id="rId12"/>
    <p:sldId id="308" r:id="rId13"/>
    <p:sldId id="309" r:id="rId14"/>
    <p:sldId id="310" r:id="rId15"/>
    <p:sldId id="311" r:id="rId16"/>
    <p:sldId id="312" r:id="rId17"/>
    <p:sldId id="313" r:id="rId18"/>
    <p:sldId id="314" r:id="rId19"/>
    <p:sldId id="315" r:id="rId20"/>
    <p:sldId id="318" r:id="rId21"/>
    <p:sldId id="316" r:id="rId22"/>
    <p:sldId id="319" r:id="rId23"/>
    <p:sldId id="320" r:id="rId24"/>
    <p:sldId id="321" r:id="rId25"/>
    <p:sldId id="323" r:id="rId26"/>
    <p:sldId id="324" r:id="rId27"/>
    <p:sldId id="325" r:id="rId28"/>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Sezione predefinita" id="{125BB483-9768-41C1-85A9-7C90E1ED1717}">
          <p14:sldIdLst>
            <p14:sldId id="287"/>
            <p14:sldId id="296"/>
            <p14:sldId id="297"/>
            <p14:sldId id="303"/>
            <p14:sldId id="302"/>
            <p14:sldId id="291"/>
            <p14:sldId id="293"/>
            <p14:sldId id="304"/>
            <p14:sldId id="305"/>
            <p14:sldId id="306"/>
            <p14:sldId id="307"/>
            <p14:sldId id="308"/>
            <p14:sldId id="309"/>
            <p14:sldId id="310"/>
            <p14:sldId id="311"/>
            <p14:sldId id="312"/>
            <p14:sldId id="313"/>
            <p14:sldId id="314"/>
            <p14:sldId id="315"/>
            <p14:sldId id="318"/>
            <p14:sldId id="316"/>
            <p14:sldId id="319"/>
            <p14:sldId id="320"/>
            <p14:sldId id="321"/>
            <p14:sldId id="323"/>
            <p14:sldId id="324"/>
            <p14:sldId id="325"/>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0" autoAdjust="0"/>
    <p:restoredTop sz="95126" autoAdjust="0"/>
  </p:normalViewPr>
  <p:slideViewPr>
    <p:cSldViewPr>
      <p:cViewPr varScale="1">
        <p:scale>
          <a:sx n="68" d="100"/>
          <a:sy n="68" d="100"/>
        </p:scale>
        <p:origin x="-132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 xmlns:a16="http://schemas.microsoft.com/office/drawing/2014/main" id="{BD4368CC-5697-41AA-82B0-4E7CD5B6DC5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atin typeface="Arial" panose="020B0604020202020204" pitchFamily="34" charset="0"/>
              </a:defRPr>
            </a:lvl1pPr>
          </a:lstStyle>
          <a:p>
            <a:pPr>
              <a:defRPr/>
            </a:pPr>
            <a:endParaRPr lang="it-IT"/>
          </a:p>
        </p:txBody>
      </p:sp>
      <p:sp>
        <p:nvSpPr>
          <p:cNvPr id="3" name="Segnaposto data 2">
            <a:extLst>
              <a:ext uri="{FF2B5EF4-FFF2-40B4-BE49-F238E27FC236}">
                <a16:creationId xmlns="" xmlns:a16="http://schemas.microsoft.com/office/drawing/2014/main" id="{87FD2776-CE1C-4D06-954E-D04F12E170D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atin typeface="Arial" panose="020B0604020202020204" pitchFamily="34" charset="0"/>
              </a:defRPr>
            </a:lvl1pPr>
          </a:lstStyle>
          <a:p>
            <a:pPr>
              <a:defRPr/>
            </a:pPr>
            <a:fld id="{01B68CF8-F792-4AAE-B7FD-434BD96DDBD0}" type="datetimeFigureOut">
              <a:rPr lang="it-IT"/>
              <a:pPr>
                <a:defRPr/>
              </a:pPr>
              <a:t>26/01/2018</a:t>
            </a:fld>
            <a:endParaRPr lang="it-IT"/>
          </a:p>
        </p:txBody>
      </p:sp>
      <p:sp>
        <p:nvSpPr>
          <p:cNvPr id="4" name="Segnaposto immagine diapositiva 3">
            <a:extLst>
              <a:ext uri="{FF2B5EF4-FFF2-40B4-BE49-F238E27FC236}">
                <a16:creationId xmlns="" xmlns:a16="http://schemas.microsoft.com/office/drawing/2014/main" id="{0AD15100-01E8-4205-B3C8-70BF28177FF1}"/>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 xmlns:a16="http://schemas.microsoft.com/office/drawing/2014/main" id="{40D66142-2747-49CF-9669-54924A2DF79B}"/>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noProof="0"/>
              <a:t>Modifica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 xmlns:a16="http://schemas.microsoft.com/office/drawing/2014/main" id="{F26F3064-E0D4-4A40-9CF4-A32114D24F35}"/>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atin typeface="Arial" panose="020B0604020202020204" pitchFamily="34" charset="0"/>
              </a:defRPr>
            </a:lvl1pPr>
          </a:lstStyle>
          <a:p>
            <a:pPr>
              <a:defRPr/>
            </a:pPr>
            <a:endParaRPr lang="it-IT"/>
          </a:p>
        </p:txBody>
      </p:sp>
      <p:sp>
        <p:nvSpPr>
          <p:cNvPr id="7" name="Segnaposto numero diapositiva 6">
            <a:extLst>
              <a:ext uri="{FF2B5EF4-FFF2-40B4-BE49-F238E27FC236}">
                <a16:creationId xmlns="" xmlns:a16="http://schemas.microsoft.com/office/drawing/2014/main" id="{8FA35154-1C77-44A9-AC65-8993A1E8BFFE}"/>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7BA315C4-324B-4F68-BF18-C098C9E0E8BA}" type="slidenum">
              <a:rPr lang="it-IT" altLang="it-IT"/>
              <a:pPr/>
              <a:t>‹N›</a:t>
            </a:fld>
            <a:endParaRPr lang="it-IT" altLang="it-IT"/>
          </a:p>
        </p:txBody>
      </p:sp>
    </p:spTree>
    <p:extLst>
      <p:ext uri="{BB962C8B-B14F-4D97-AF65-F5344CB8AC3E}">
        <p14:creationId xmlns:p14="http://schemas.microsoft.com/office/powerpoint/2010/main" val="1079126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a:extLst>
              <a:ext uri="{FF2B5EF4-FFF2-40B4-BE49-F238E27FC236}">
                <a16:creationId xmlns="" xmlns:a16="http://schemas.microsoft.com/office/drawing/2014/main" id="{C6207A58-EF73-4907-85BB-E73008FC57F3}"/>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 xmlns:a16="http://schemas.microsoft.com/office/drawing/2014/main" id="{35DC5E1D-F6DE-41E5-8D17-C5D9640E287F}"/>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6" name="Segnaposto numero diapositiva 5">
            <a:extLst>
              <a:ext uri="{FF2B5EF4-FFF2-40B4-BE49-F238E27FC236}">
                <a16:creationId xmlns="" xmlns:a16="http://schemas.microsoft.com/office/drawing/2014/main" id="{49F581AE-BA36-42BE-9480-4B4A29EF3090}"/>
              </a:ext>
            </a:extLst>
          </p:cNvPr>
          <p:cNvSpPr>
            <a:spLocks noGrp="1"/>
          </p:cNvSpPr>
          <p:nvPr>
            <p:ph type="sldNum" sz="quarter" idx="12"/>
          </p:nvPr>
        </p:nvSpPr>
        <p:spPr/>
        <p:txBody>
          <a:bodyPr/>
          <a:lstStyle>
            <a:lvl1pPr>
              <a:defRPr/>
            </a:lvl1pPr>
          </a:lstStyle>
          <a:p>
            <a:fld id="{7FFB0647-FE72-450D-8FA1-30BAE06168B6}" type="slidenum">
              <a:rPr lang="it-IT" altLang="it-IT"/>
              <a:pPr/>
              <a:t>‹N›</a:t>
            </a:fld>
            <a:endParaRPr lang="it-IT" altLang="it-IT"/>
          </a:p>
        </p:txBody>
      </p:sp>
    </p:spTree>
    <p:extLst>
      <p:ext uri="{BB962C8B-B14F-4D97-AF65-F5344CB8AC3E}">
        <p14:creationId xmlns:p14="http://schemas.microsoft.com/office/powerpoint/2010/main" val="768730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35296E73-0634-494B-B88C-4D8833B09637}"/>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 xmlns:a16="http://schemas.microsoft.com/office/drawing/2014/main" id="{1BBC9E0F-3E2E-4A4B-A92A-A085AAF04A4F}"/>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6" name="Segnaposto numero diapositiva 5">
            <a:extLst>
              <a:ext uri="{FF2B5EF4-FFF2-40B4-BE49-F238E27FC236}">
                <a16:creationId xmlns="" xmlns:a16="http://schemas.microsoft.com/office/drawing/2014/main" id="{A368A1A2-8E8D-432E-8AB7-7F35DA389CE4}"/>
              </a:ext>
            </a:extLst>
          </p:cNvPr>
          <p:cNvSpPr>
            <a:spLocks noGrp="1"/>
          </p:cNvSpPr>
          <p:nvPr>
            <p:ph type="sldNum" sz="quarter" idx="12"/>
          </p:nvPr>
        </p:nvSpPr>
        <p:spPr/>
        <p:txBody>
          <a:bodyPr/>
          <a:lstStyle>
            <a:lvl1pPr>
              <a:defRPr/>
            </a:lvl1pPr>
          </a:lstStyle>
          <a:p>
            <a:fld id="{B6B9C127-6F11-4086-86E7-527B23D74385}" type="slidenum">
              <a:rPr lang="it-IT" altLang="it-IT"/>
              <a:pPr/>
              <a:t>‹N›</a:t>
            </a:fld>
            <a:endParaRPr lang="it-IT" altLang="it-IT"/>
          </a:p>
        </p:txBody>
      </p:sp>
    </p:spTree>
    <p:extLst>
      <p:ext uri="{BB962C8B-B14F-4D97-AF65-F5344CB8AC3E}">
        <p14:creationId xmlns:p14="http://schemas.microsoft.com/office/powerpoint/2010/main" val="79100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88AC700E-6E27-433E-B83A-A40078DEC0CB}"/>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 xmlns:a16="http://schemas.microsoft.com/office/drawing/2014/main" id="{AB5AD888-C111-4089-80E2-A46B0ADC8EE1}"/>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6" name="Segnaposto numero diapositiva 5">
            <a:extLst>
              <a:ext uri="{FF2B5EF4-FFF2-40B4-BE49-F238E27FC236}">
                <a16:creationId xmlns="" xmlns:a16="http://schemas.microsoft.com/office/drawing/2014/main" id="{A6368160-80DE-4C2C-8ACF-D91BB3B38381}"/>
              </a:ext>
            </a:extLst>
          </p:cNvPr>
          <p:cNvSpPr>
            <a:spLocks noGrp="1"/>
          </p:cNvSpPr>
          <p:nvPr>
            <p:ph type="sldNum" sz="quarter" idx="12"/>
          </p:nvPr>
        </p:nvSpPr>
        <p:spPr/>
        <p:txBody>
          <a:bodyPr/>
          <a:lstStyle>
            <a:lvl1pPr>
              <a:defRPr/>
            </a:lvl1pPr>
          </a:lstStyle>
          <a:p>
            <a:fld id="{77200147-CA4D-4D2E-95B5-00039563E89B}" type="slidenum">
              <a:rPr lang="it-IT" altLang="it-IT"/>
              <a:pPr/>
              <a:t>‹N›</a:t>
            </a:fld>
            <a:endParaRPr lang="it-IT" altLang="it-IT"/>
          </a:p>
        </p:txBody>
      </p:sp>
    </p:spTree>
    <p:extLst>
      <p:ext uri="{BB962C8B-B14F-4D97-AF65-F5344CB8AC3E}">
        <p14:creationId xmlns:p14="http://schemas.microsoft.com/office/powerpoint/2010/main" val="1469065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14417533-12B1-420C-B0C8-1F81CD0098B8}"/>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 xmlns:a16="http://schemas.microsoft.com/office/drawing/2014/main" id="{BA3E4AA9-EA76-4AD5-9EB0-5ECB4463A0A4}"/>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6" name="Segnaposto numero diapositiva 5">
            <a:extLst>
              <a:ext uri="{FF2B5EF4-FFF2-40B4-BE49-F238E27FC236}">
                <a16:creationId xmlns="" xmlns:a16="http://schemas.microsoft.com/office/drawing/2014/main" id="{4A51BC57-EAD4-4AC8-8C05-8EDDE35A2668}"/>
              </a:ext>
            </a:extLst>
          </p:cNvPr>
          <p:cNvSpPr>
            <a:spLocks noGrp="1"/>
          </p:cNvSpPr>
          <p:nvPr>
            <p:ph type="sldNum" sz="quarter" idx="12"/>
          </p:nvPr>
        </p:nvSpPr>
        <p:spPr/>
        <p:txBody>
          <a:bodyPr/>
          <a:lstStyle>
            <a:lvl1pPr>
              <a:defRPr/>
            </a:lvl1pPr>
          </a:lstStyle>
          <a:p>
            <a:fld id="{39A82DB8-3772-4401-B92C-CFE76D6B888F}" type="slidenum">
              <a:rPr lang="it-IT" altLang="it-IT"/>
              <a:pPr/>
              <a:t>‹N›</a:t>
            </a:fld>
            <a:endParaRPr lang="it-IT" altLang="it-IT"/>
          </a:p>
        </p:txBody>
      </p:sp>
    </p:spTree>
    <p:extLst>
      <p:ext uri="{BB962C8B-B14F-4D97-AF65-F5344CB8AC3E}">
        <p14:creationId xmlns:p14="http://schemas.microsoft.com/office/powerpoint/2010/main" val="645269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a:extLst>
              <a:ext uri="{FF2B5EF4-FFF2-40B4-BE49-F238E27FC236}">
                <a16:creationId xmlns="" xmlns:a16="http://schemas.microsoft.com/office/drawing/2014/main" id="{0EB67959-67FE-46A1-A3FD-FA87B1837121}"/>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 xmlns:a16="http://schemas.microsoft.com/office/drawing/2014/main" id="{9331973D-966A-40A6-8E28-BF0EF3DDB622}"/>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6" name="Segnaposto numero diapositiva 5">
            <a:extLst>
              <a:ext uri="{FF2B5EF4-FFF2-40B4-BE49-F238E27FC236}">
                <a16:creationId xmlns="" xmlns:a16="http://schemas.microsoft.com/office/drawing/2014/main" id="{07523995-2A89-47E2-9402-AA1B184A2F9F}"/>
              </a:ext>
            </a:extLst>
          </p:cNvPr>
          <p:cNvSpPr>
            <a:spLocks noGrp="1"/>
          </p:cNvSpPr>
          <p:nvPr>
            <p:ph type="sldNum" sz="quarter" idx="12"/>
          </p:nvPr>
        </p:nvSpPr>
        <p:spPr/>
        <p:txBody>
          <a:bodyPr/>
          <a:lstStyle>
            <a:lvl1pPr>
              <a:defRPr/>
            </a:lvl1pPr>
          </a:lstStyle>
          <a:p>
            <a:fld id="{8BEDCB9F-6387-4BBF-8E94-7CEB3F0E12A5}" type="slidenum">
              <a:rPr lang="it-IT" altLang="it-IT"/>
              <a:pPr/>
              <a:t>‹N›</a:t>
            </a:fld>
            <a:endParaRPr lang="it-IT" altLang="it-IT"/>
          </a:p>
        </p:txBody>
      </p:sp>
    </p:spTree>
    <p:extLst>
      <p:ext uri="{BB962C8B-B14F-4D97-AF65-F5344CB8AC3E}">
        <p14:creationId xmlns:p14="http://schemas.microsoft.com/office/powerpoint/2010/main" val="2264916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a:extLst>
              <a:ext uri="{FF2B5EF4-FFF2-40B4-BE49-F238E27FC236}">
                <a16:creationId xmlns="" xmlns:a16="http://schemas.microsoft.com/office/drawing/2014/main" id="{5AF5C818-D66A-4808-9ECB-DF05A3469A12}"/>
              </a:ext>
            </a:extLst>
          </p:cNvPr>
          <p:cNvSpPr>
            <a:spLocks noGrp="1"/>
          </p:cNvSpPr>
          <p:nvPr>
            <p:ph type="dt" sz="half" idx="10"/>
          </p:nvPr>
        </p:nvSpPr>
        <p:spPr/>
        <p:txBody>
          <a:bodyPr/>
          <a:lstStyle>
            <a:lvl1pPr>
              <a:defRPr/>
            </a:lvl1pPr>
          </a:lstStyle>
          <a:p>
            <a:pPr>
              <a:defRPr/>
            </a:pPr>
            <a:endParaRPr lang="it-IT"/>
          </a:p>
        </p:txBody>
      </p:sp>
      <p:sp>
        <p:nvSpPr>
          <p:cNvPr id="6" name="Segnaposto piè di pagina 4">
            <a:extLst>
              <a:ext uri="{FF2B5EF4-FFF2-40B4-BE49-F238E27FC236}">
                <a16:creationId xmlns="" xmlns:a16="http://schemas.microsoft.com/office/drawing/2014/main" id="{3DAF9FDC-22F5-4C54-9004-17AD504552E2}"/>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7" name="Segnaposto numero diapositiva 5">
            <a:extLst>
              <a:ext uri="{FF2B5EF4-FFF2-40B4-BE49-F238E27FC236}">
                <a16:creationId xmlns="" xmlns:a16="http://schemas.microsoft.com/office/drawing/2014/main" id="{7E10ECD8-22BA-486E-8FA7-E2D9427ACBD4}"/>
              </a:ext>
            </a:extLst>
          </p:cNvPr>
          <p:cNvSpPr>
            <a:spLocks noGrp="1"/>
          </p:cNvSpPr>
          <p:nvPr>
            <p:ph type="sldNum" sz="quarter" idx="12"/>
          </p:nvPr>
        </p:nvSpPr>
        <p:spPr/>
        <p:txBody>
          <a:bodyPr/>
          <a:lstStyle>
            <a:lvl1pPr>
              <a:defRPr/>
            </a:lvl1pPr>
          </a:lstStyle>
          <a:p>
            <a:fld id="{6226E396-9DB0-4405-A88F-4AEDCBCA05BE}" type="slidenum">
              <a:rPr lang="it-IT" altLang="it-IT"/>
              <a:pPr/>
              <a:t>‹N›</a:t>
            </a:fld>
            <a:endParaRPr lang="it-IT" altLang="it-IT"/>
          </a:p>
        </p:txBody>
      </p:sp>
    </p:spTree>
    <p:extLst>
      <p:ext uri="{BB962C8B-B14F-4D97-AF65-F5344CB8AC3E}">
        <p14:creationId xmlns:p14="http://schemas.microsoft.com/office/powerpoint/2010/main" val="1899537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 xmlns:a16="http://schemas.microsoft.com/office/drawing/2014/main" id="{B22AE77F-DB72-4ECA-AD06-DC2830667A88}"/>
              </a:ext>
            </a:extLst>
          </p:cNvPr>
          <p:cNvSpPr>
            <a:spLocks noGrp="1"/>
          </p:cNvSpPr>
          <p:nvPr>
            <p:ph type="dt" sz="half" idx="10"/>
          </p:nvPr>
        </p:nvSpPr>
        <p:spPr/>
        <p:txBody>
          <a:bodyPr/>
          <a:lstStyle>
            <a:lvl1pPr>
              <a:defRPr/>
            </a:lvl1pPr>
          </a:lstStyle>
          <a:p>
            <a:pPr>
              <a:defRPr/>
            </a:pPr>
            <a:endParaRPr lang="it-IT"/>
          </a:p>
        </p:txBody>
      </p:sp>
      <p:sp>
        <p:nvSpPr>
          <p:cNvPr id="8" name="Segnaposto piè di pagina 4">
            <a:extLst>
              <a:ext uri="{FF2B5EF4-FFF2-40B4-BE49-F238E27FC236}">
                <a16:creationId xmlns="" xmlns:a16="http://schemas.microsoft.com/office/drawing/2014/main" id="{B5A00062-EEB1-4E9B-B892-BEC8A7227405}"/>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9" name="Segnaposto numero diapositiva 5">
            <a:extLst>
              <a:ext uri="{FF2B5EF4-FFF2-40B4-BE49-F238E27FC236}">
                <a16:creationId xmlns="" xmlns:a16="http://schemas.microsoft.com/office/drawing/2014/main" id="{F9B334AB-D916-4C3F-B052-11DE40A0BF73}"/>
              </a:ext>
            </a:extLst>
          </p:cNvPr>
          <p:cNvSpPr>
            <a:spLocks noGrp="1"/>
          </p:cNvSpPr>
          <p:nvPr>
            <p:ph type="sldNum" sz="quarter" idx="12"/>
          </p:nvPr>
        </p:nvSpPr>
        <p:spPr/>
        <p:txBody>
          <a:bodyPr/>
          <a:lstStyle>
            <a:lvl1pPr>
              <a:defRPr/>
            </a:lvl1pPr>
          </a:lstStyle>
          <a:p>
            <a:fld id="{46BF82B7-CD14-491F-8EBB-C15548B47668}" type="slidenum">
              <a:rPr lang="it-IT" altLang="it-IT"/>
              <a:pPr/>
              <a:t>‹N›</a:t>
            </a:fld>
            <a:endParaRPr lang="it-IT" altLang="it-IT"/>
          </a:p>
        </p:txBody>
      </p:sp>
    </p:spTree>
    <p:extLst>
      <p:ext uri="{BB962C8B-B14F-4D97-AF65-F5344CB8AC3E}">
        <p14:creationId xmlns:p14="http://schemas.microsoft.com/office/powerpoint/2010/main" val="2158558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a:extLst>
              <a:ext uri="{FF2B5EF4-FFF2-40B4-BE49-F238E27FC236}">
                <a16:creationId xmlns="" xmlns:a16="http://schemas.microsoft.com/office/drawing/2014/main" id="{1B820A4C-2385-4184-99D9-6005760A193F}"/>
              </a:ext>
            </a:extLst>
          </p:cNvPr>
          <p:cNvSpPr>
            <a:spLocks noGrp="1"/>
          </p:cNvSpPr>
          <p:nvPr>
            <p:ph type="dt" sz="half" idx="10"/>
          </p:nvPr>
        </p:nvSpPr>
        <p:spPr/>
        <p:txBody>
          <a:bodyPr/>
          <a:lstStyle>
            <a:lvl1pPr>
              <a:defRPr/>
            </a:lvl1pPr>
          </a:lstStyle>
          <a:p>
            <a:pPr>
              <a:defRPr/>
            </a:pPr>
            <a:endParaRPr lang="it-IT"/>
          </a:p>
        </p:txBody>
      </p:sp>
      <p:sp>
        <p:nvSpPr>
          <p:cNvPr id="4" name="Segnaposto piè di pagina 4">
            <a:extLst>
              <a:ext uri="{FF2B5EF4-FFF2-40B4-BE49-F238E27FC236}">
                <a16:creationId xmlns="" xmlns:a16="http://schemas.microsoft.com/office/drawing/2014/main" id="{E5E33AD5-110A-44B6-9063-37D71B1E79E2}"/>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5" name="Segnaposto numero diapositiva 5">
            <a:extLst>
              <a:ext uri="{FF2B5EF4-FFF2-40B4-BE49-F238E27FC236}">
                <a16:creationId xmlns="" xmlns:a16="http://schemas.microsoft.com/office/drawing/2014/main" id="{ADF81C10-F859-47A7-8984-4A5141A2E036}"/>
              </a:ext>
            </a:extLst>
          </p:cNvPr>
          <p:cNvSpPr>
            <a:spLocks noGrp="1"/>
          </p:cNvSpPr>
          <p:nvPr>
            <p:ph type="sldNum" sz="quarter" idx="12"/>
          </p:nvPr>
        </p:nvSpPr>
        <p:spPr/>
        <p:txBody>
          <a:bodyPr/>
          <a:lstStyle>
            <a:lvl1pPr>
              <a:defRPr/>
            </a:lvl1pPr>
          </a:lstStyle>
          <a:p>
            <a:fld id="{FF22B540-D53E-4001-AB10-43CFA94E2D63}" type="slidenum">
              <a:rPr lang="it-IT" altLang="it-IT"/>
              <a:pPr/>
              <a:t>‹N›</a:t>
            </a:fld>
            <a:endParaRPr lang="it-IT" altLang="it-IT"/>
          </a:p>
        </p:txBody>
      </p:sp>
    </p:spTree>
    <p:extLst>
      <p:ext uri="{BB962C8B-B14F-4D97-AF65-F5344CB8AC3E}">
        <p14:creationId xmlns:p14="http://schemas.microsoft.com/office/powerpoint/2010/main" val="4236271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a:extLst>
              <a:ext uri="{FF2B5EF4-FFF2-40B4-BE49-F238E27FC236}">
                <a16:creationId xmlns="" xmlns:a16="http://schemas.microsoft.com/office/drawing/2014/main" id="{E84F70A5-E831-41F8-92AE-0220201356FC}"/>
              </a:ext>
            </a:extLst>
          </p:cNvPr>
          <p:cNvSpPr>
            <a:spLocks noGrp="1"/>
          </p:cNvSpPr>
          <p:nvPr>
            <p:ph type="dt" sz="half" idx="10"/>
          </p:nvPr>
        </p:nvSpPr>
        <p:spPr/>
        <p:txBody>
          <a:bodyPr/>
          <a:lstStyle>
            <a:lvl1pPr>
              <a:defRPr/>
            </a:lvl1pPr>
          </a:lstStyle>
          <a:p>
            <a:pPr>
              <a:defRPr/>
            </a:pPr>
            <a:endParaRPr lang="it-IT"/>
          </a:p>
        </p:txBody>
      </p:sp>
      <p:sp>
        <p:nvSpPr>
          <p:cNvPr id="3" name="Segnaposto piè di pagina 4">
            <a:extLst>
              <a:ext uri="{FF2B5EF4-FFF2-40B4-BE49-F238E27FC236}">
                <a16:creationId xmlns="" xmlns:a16="http://schemas.microsoft.com/office/drawing/2014/main" id="{374147BF-EB77-41B9-B074-89CA012A253B}"/>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4" name="Segnaposto numero diapositiva 5">
            <a:extLst>
              <a:ext uri="{FF2B5EF4-FFF2-40B4-BE49-F238E27FC236}">
                <a16:creationId xmlns="" xmlns:a16="http://schemas.microsoft.com/office/drawing/2014/main" id="{16E8A68B-C7C5-4E70-9E17-DAFFE0DFC2C8}"/>
              </a:ext>
            </a:extLst>
          </p:cNvPr>
          <p:cNvSpPr>
            <a:spLocks noGrp="1"/>
          </p:cNvSpPr>
          <p:nvPr>
            <p:ph type="sldNum" sz="quarter" idx="12"/>
          </p:nvPr>
        </p:nvSpPr>
        <p:spPr/>
        <p:txBody>
          <a:bodyPr/>
          <a:lstStyle>
            <a:lvl1pPr>
              <a:defRPr/>
            </a:lvl1pPr>
          </a:lstStyle>
          <a:p>
            <a:fld id="{06817FCD-C5C8-4C4C-9730-E0197E5C69C6}" type="slidenum">
              <a:rPr lang="it-IT" altLang="it-IT"/>
              <a:pPr/>
              <a:t>‹N›</a:t>
            </a:fld>
            <a:endParaRPr lang="it-IT" altLang="it-IT"/>
          </a:p>
        </p:txBody>
      </p:sp>
    </p:spTree>
    <p:extLst>
      <p:ext uri="{BB962C8B-B14F-4D97-AF65-F5344CB8AC3E}">
        <p14:creationId xmlns:p14="http://schemas.microsoft.com/office/powerpoint/2010/main" val="1599855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 xmlns:a16="http://schemas.microsoft.com/office/drawing/2014/main" id="{EB85D0E7-2148-47F8-949D-A85B70B5822A}"/>
              </a:ext>
            </a:extLst>
          </p:cNvPr>
          <p:cNvSpPr>
            <a:spLocks noGrp="1"/>
          </p:cNvSpPr>
          <p:nvPr>
            <p:ph type="dt" sz="half" idx="10"/>
          </p:nvPr>
        </p:nvSpPr>
        <p:spPr/>
        <p:txBody>
          <a:bodyPr/>
          <a:lstStyle>
            <a:lvl1pPr>
              <a:defRPr/>
            </a:lvl1pPr>
          </a:lstStyle>
          <a:p>
            <a:pPr>
              <a:defRPr/>
            </a:pPr>
            <a:endParaRPr lang="it-IT"/>
          </a:p>
        </p:txBody>
      </p:sp>
      <p:sp>
        <p:nvSpPr>
          <p:cNvPr id="6" name="Segnaposto piè di pagina 4">
            <a:extLst>
              <a:ext uri="{FF2B5EF4-FFF2-40B4-BE49-F238E27FC236}">
                <a16:creationId xmlns="" xmlns:a16="http://schemas.microsoft.com/office/drawing/2014/main" id="{701B589A-9CF9-4207-8799-38DD1C5E7830}"/>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7" name="Segnaposto numero diapositiva 5">
            <a:extLst>
              <a:ext uri="{FF2B5EF4-FFF2-40B4-BE49-F238E27FC236}">
                <a16:creationId xmlns="" xmlns:a16="http://schemas.microsoft.com/office/drawing/2014/main" id="{4131BD77-47A6-4B84-AF5C-8F7ECF677FB4}"/>
              </a:ext>
            </a:extLst>
          </p:cNvPr>
          <p:cNvSpPr>
            <a:spLocks noGrp="1"/>
          </p:cNvSpPr>
          <p:nvPr>
            <p:ph type="sldNum" sz="quarter" idx="12"/>
          </p:nvPr>
        </p:nvSpPr>
        <p:spPr/>
        <p:txBody>
          <a:bodyPr/>
          <a:lstStyle>
            <a:lvl1pPr>
              <a:defRPr/>
            </a:lvl1pPr>
          </a:lstStyle>
          <a:p>
            <a:fld id="{24F3E5EC-8410-41CD-BDCE-4CE4A926AD43}" type="slidenum">
              <a:rPr lang="it-IT" altLang="it-IT"/>
              <a:pPr/>
              <a:t>‹N›</a:t>
            </a:fld>
            <a:endParaRPr lang="it-IT" altLang="it-IT"/>
          </a:p>
        </p:txBody>
      </p:sp>
    </p:spTree>
    <p:extLst>
      <p:ext uri="{BB962C8B-B14F-4D97-AF65-F5344CB8AC3E}">
        <p14:creationId xmlns:p14="http://schemas.microsoft.com/office/powerpoint/2010/main" val="920180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 xmlns:a16="http://schemas.microsoft.com/office/drawing/2014/main" id="{8162DEB5-0C6D-43F5-8402-B3E56FAE6BA2}"/>
              </a:ext>
            </a:extLst>
          </p:cNvPr>
          <p:cNvSpPr>
            <a:spLocks noGrp="1"/>
          </p:cNvSpPr>
          <p:nvPr>
            <p:ph type="dt" sz="half" idx="10"/>
          </p:nvPr>
        </p:nvSpPr>
        <p:spPr/>
        <p:txBody>
          <a:bodyPr/>
          <a:lstStyle>
            <a:lvl1pPr>
              <a:defRPr/>
            </a:lvl1pPr>
          </a:lstStyle>
          <a:p>
            <a:pPr>
              <a:defRPr/>
            </a:pPr>
            <a:endParaRPr lang="it-IT"/>
          </a:p>
        </p:txBody>
      </p:sp>
      <p:sp>
        <p:nvSpPr>
          <p:cNvPr id="6" name="Segnaposto piè di pagina 4">
            <a:extLst>
              <a:ext uri="{FF2B5EF4-FFF2-40B4-BE49-F238E27FC236}">
                <a16:creationId xmlns="" xmlns:a16="http://schemas.microsoft.com/office/drawing/2014/main" id="{9AF9A7BC-BE0D-4EB3-9D62-62870BB3F00C}"/>
              </a:ext>
            </a:extLst>
          </p:cNvPr>
          <p:cNvSpPr>
            <a:spLocks noGrp="1"/>
          </p:cNvSpPr>
          <p:nvPr>
            <p:ph type="ftr" sz="quarter" idx="11"/>
          </p:nvPr>
        </p:nvSpPr>
        <p:spPr/>
        <p:txBody>
          <a:bodyPr/>
          <a:lstStyle>
            <a:lvl1pPr>
              <a:defRPr/>
            </a:lvl1pPr>
          </a:lstStyle>
          <a:p>
            <a:pPr>
              <a:defRPr/>
            </a:pPr>
            <a:r>
              <a:rPr lang="it-IT"/>
              <a:t>Prof.ssa A. M. Lifonso - Corso di Pedagogia e Didattica dell'Arte</a:t>
            </a:r>
          </a:p>
        </p:txBody>
      </p:sp>
      <p:sp>
        <p:nvSpPr>
          <p:cNvPr id="7" name="Segnaposto numero diapositiva 5">
            <a:extLst>
              <a:ext uri="{FF2B5EF4-FFF2-40B4-BE49-F238E27FC236}">
                <a16:creationId xmlns="" xmlns:a16="http://schemas.microsoft.com/office/drawing/2014/main" id="{9CE6E412-2469-48F3-902C-5392ABA0659A}"/>
              </a:ext>
            </a:extLst>
          </p:cNvPr>
          <p:cNvSpPr>
            <a:spLocks noGrp="1"/>
          </p:cNvSpPr>
          <p:nvPr>
            <p:ph type="sldNum" sz="quarter" idx="12"/>
          </p:nvPr>
        </p:nvSpPr>
        <p:spPr/>
        <p:txBody>
          <a:bodyPr/>
          <a:lstStyle>
            <a:lvl1pPr>
              <a:defRPr/>
            </a:lvl1pPr>
          </a:lstStyle>
          <a:p>
            <a:fld id="{B06300DD-29C5-4CE0-A797-3B3FE7AEBE13}" type="slidenum">
              <a:rPr lang="it-IT" altLang="it-IT"/>
              <a:pPr/>
              <a:t>‹N›</a:t>
            </a:fld>
            <a:endParaRPr lang="it-IT" altLang="it-IT"/>
          </a:p>
        </p:txBody>
      </p:sp>
    </p:spTree>
    <p:extLst>
      <p:ext uri="{BB962C8B-B14F-4D97-AF65-F5344CB8AC3E}">
        <p14:creationId xmlns:p14="http://schemas.microsoft.com/office/powerpoint/2010/main" val="1537998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Segnaposto titolo 1">
            <a:extLst>
              <a:ext uri="{FF2B5EF4-FFF2-40B4-BE49-F238E27FC236}">
                <a16:creationId xmlns="" xmlns:a16="http://schemas.microsoft.com/office/drawing/2014/main" id="{567CF61F-C297-4249-AD38-156B0F59122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a:extLst>
              <a:ext uri="{FF2B5EF4-FFF2-40B4-BE49-F238E27FC236}">
                <a16:creationId xmlns="" xmlns:a16="http://schemas.microsoft.com/office/drawing/2014/main" id="{CD23DF7B-F118-4631-9356-A2E217E7DD8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a:extLst>
              <a:ext uri="{FF2B5EF4-FFF2-40B4-BE49-F238E27FC236}">
                <a16:creationId xmlns="" xmlns:a16="http://schemas.microsoft.com/office/drawing/2014/main" id="{AE72B7E3-1DD3-479F-95E3-3D49D0C4DE33}"/>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it-IT"/>
          </a:p>
        </p:txBody>
      </p:sp>
      <p:sp>
        <p:nvSpPr>
          <p:cNvPr id="5" name="Segnaposto piè di pagina 4">
            <a:extLst>
              <a:ext uri="{FF2B5EF4-FFF2-40B4-BE49-F238E27FC236}">
                <a16:creationId xmlns="" xmlns:a16="http://schemas.microsoft.com/office/drawing/2014/main" id="{8B566E94-3530-422E-A2B7-823945F5183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r>
              <a:rPr lang="it-IT"/>
              <a:t>Prof.ssa A. M. Lifonso - Corso di Pedagogia e Didattica dell'Arte</a:t>
            </a:r>
          </a:p>
        </p:txBody>
      </p:sp>
      <p:sp>
        <p:nvSpPr>
          <p:cNvPr id="6" name="Segnaposto numero diapositiva 5">
            <a:extLst>
              <a:ext uri="{FF2B5EF4-FFF2-40B4-BE49-F238E27FC236}">
                <a16:creationId xmlns="" xmlns:a16="http://schemas.microsoft.com/office/drawing/2014/main" id="{4120FD93-769D-457A-AA04-4BBE9536969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D4DC13CA-100A-40A0-839E-C3BCA61E6C3F}"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539552" y="404664"/>
            <a:ext cx="7061191" cy="788565"/>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 name="Rettangolo 1"/>
          <p:cNvSpPr/>
          <p:nvPr/>
        </p:nvSpPr>
        <p:spPr>
          <a:xfrm>
            <a:off x="611560" y="1268760"/>
            <a:ext cx="8216528" cy="5016758"/>
          </a:xfrm>
          <a:prstGeom prst="rect">
            <a:avLst/>
          </a:prstGeom>
        </p:spPr>
        <p:txBody>
          <a:bodyPr wrap="square">
            <a:spAutoFit/>
          </a:bodyPr>
          <a:lstStyle/>
          <a:p>
            <a:pPr lvl="0" algn="just" eaLnBrk="1" hangingPunct="1">
              <a:defRPr/>
            </a:pPr>
            <a:r>
              <a:rPr lang="it-IT" altLang="it-IT" sz="1600" b="1" dirty="0" smtClean="0">
                <a:solidFill>
                  <a:prstClr val="black"/>
                </a:solidFill>
              </a:rPr>
              <a:t>ANALISI DELLE DINAMICHE EDUCATIVE NEI CONTESTI FAMILIARI, SOPRATTUTTO CON RIFERIMENTO AL RAPPORTO SCUOLA-FAMIGLIA-TERRITORIO.</a:t>
            </a:r>
            <a:endParaRPr lang="it-IT" altLang="it-IT" sz="1600" b="1" dirty="0">
              <a:solidFill>
                <a:prstClr val="black"/>
              </a:solidFill>
            </a:endParaRPr>
          </a:p>
          <a:p>
            <a:pPr lvl="0" algn="just" eaLnBrk="1" hangingPunct="1">
              <a:defRPr/>
            </a:pPr>
            <a:endParaRPr lang="it-IT" altLang="it-IT" sz="1600" dirty="0" smtClean="0">
              <a:solidFill>
                <a:prstClr val="black"/>
              </a:solidFill>
            </a:endParaRPr>
          </a:p>
          <a:p>
            <a:pPr lvl="0" algn="just" eaLnBrk="1" hangingPunct="1">
              <a:defRPr/>
            </a:pPr>
            <a:r>
              <a:rPr lang="it-IT" altLang="it-IT" sz="2000" b="1" dirty="0" smtClean="0">
                <a:solidFill>
                  <a:srgbClr val="0000FF"/>
                </a:solidFill>
              </a:rPr>
              <a:t>Il preadolescente , l’adolescente e la scuola</a:t>
            </a:r>
          </a:p>
          <a:p>
            <a:pPr lvl="0" algn="just" eaLnBrk="1" hangingPunct="1">
              <a:defRPr/>
            </a:pPr>
            <a:endParaRPr lang="it-IT" altLang="it-IT" sz="2000" b="1" dirty="0" smtClean="0">
              <a:solidFill>
                <a:srgbClr val="0000FF"/>
              </a:solidFill>
            </a:endParaRPr>
          </a:p>
          <a:p>
            <a:pPr lvl="0" algn="just" eaLnBrk="1" hangingPunct="1">
              <a:defRPr/>
            </a:pPr>
            <a:r>
              <a:rPr lang="it-IT" altLang="it-IT" dirty="0" smtClean="0"/>
              <a:t>L’epoca attuale viene denominata come «postmodernità», intendendo con tale termine la «fine della modernità» (G. </a:t>
            </a:r>
            <a:r>
              <a:rPr lang="it-IT" altLang="it-IT" dirty="0" err="1" smtClean="0"/>
              <a:t>Vattimo</a:t>
            </a:r>
            <a:r>
              <a:rPr lang="it-IT" altLang="it-IT" dirty="0" smtClean="0"/>
              <a:t>), cioè una radicale trasformazione della vita sociale e dalla messa in discussione e in crisi dei valori che avevano costituito la base culturale della «modernità».</a:t>
            </a:r>
          </a:p>
          <a:p>
            <a:pPr lvl="0" algn="just" eaLnBrk="1" hangingPunct="1">
              <a:defRPr/>
            </a:pPr>
            <a:endParaRPr lang="it-IT" altLang="it-IT" dirty="0" smtClean="0"/>
          </a:p>
          <a:p>
            <a:pPr lvl="0" algn="just" eaLnBrk="1" hangingPunct="1">
              <a:defRPr/>
            </a:pPr>
            <a:r>
              <a:rPr lang="it-IT" altLang="it-IT" dirty="0" smtClean="0"/>
              <a:t>La modernità, infatti, aveva affermato alcune »idee forti» quali la centralità del soggetto, la fede in un progresso incessante, la libertà e la criticità del sapere.</a:t>
            </a:r>
          </a:p>
          <a:p>
            <a:pPr lvl="0" algn="just" eaLnBrk="1" hangingPunct="1">
              <a:defRPr/>
            </a:pPr>
            <a:endParaRPr lang="it-IT" altLang="it-IT" dirty="0" smtClean="0"/>
          </a:p>
          <a:p>
            <a:pPr lvl="0" algn="just" eaLnBrk="1" hangingPunct="1">
              <a:defRPr/>
            </a:pPr>
            <a:r>
              <a:rPr lang="it-IT" altLang="it-IT" dirty="0" smtClean="0"/>
              <a:t>Tutto ciò, ha finito col relativizzarsi per cui  nulla rimane incontrovertibile, tutto trova legittimazione nell’individuo» e così si corre il rischio di «vivere senza valori stabili, senza certezza, senza possibilità di ancorarsi a stelle polari» (G. Acone).                   </a:t>
            </a:r>
            <a:endParaRPr lang="it-IT" altLang="it-IT" dirty="0"/>
          </a:p>
        </p:txBody>
      </p:sp>
    </p:spTree>
    <p:extLst>
      <p:ext uri="{BB962C8B-B14F-4D97-AF65-F5344CB8AC3E}">
        <p14:creationId xmlns:p14="http://schemas.microsoft.com/office/powerpoint/2010/main" val="2949714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10</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340768"/>
            <a:ext cx="837088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solidFill>
                  <a:prstClr val="black"/>
                </a:solidFill>
              </a:rPr>
              <a:t>Per </a:t>
            </a:r>
            <a:r>
              <a:rPr lang="it-IT" altLang="it-IT" dirty="0" smtClean="0">
                <a:solidFill>
                  <a:srgbClr val="0000FF"/>
                </a:solidFill>
              </a:rPr>
              <a:t>adolescenza</a:t>
            </a:r>
            <a:r>
              <a:rPr lang="it-IT" altLang="it-IT" dirty="0" smtClean="0">
                <a:solidFill>
                  <a:prstClr val="black"/>
                </a:solidFill>
              </a:rPr>
              <a:t> si intende l’età che segue immediatamente questi fenomeni: è un passaggio tra la pubertà e la vita adulta.</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E’ il periodo in cui si verificano profonde trasformazioni di carattere fisiologico, prima che psicologiche e sociali, che hanno luogo oggi in un tempo relativamente breve e con l’acquisizione dei caratteri funzionali della sessualità l’adolescente è già di fatto un uomo o una donna.</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Nella società primitiva la maturazione sessuale coincideva con l’ingresso degli adolescenti nel gruppo degli adulti, diventava membro della comunità. Era un periodo limitato e permetteva al giovane di maturare e responsabilizzarsi assai più rapidamente di oggi.</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Oggi l’adolescenza è un periodo che tende ad allungarsi poiché quanto più complesse sono le responsabilità che si propone ai giovani di assumere, tanto più impegnativa è l’acquisizione delle abilità necessarie ai giovani per l’inserimento nella società.   </a:t>
            </a:r>
            <a:endParaRPr lang="it-IT" altLang="it-IT" dirty="0">
              <a:solidFill>
                <a:prstClr val="black"/>
              </a:solidFill>
            </a:endParaRPr>
          </a:p>
        </p:txBody>
      </p:sp>
    </p:spTree>
    <p:extLst>
      <p:ext uri="{BB962C8B-B14F-4D97-AF65-F5344CB8AC3E}">
        <p14:creationId xmlns:p14="http://schemas.microsoft.com/office/powerpoint/2010/main" val="3710987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11</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412776"/>
            <a:ext cx="83708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solidFill>
                  <a:prstClr val="black"/>
                </a:solidFill>
              </a:rPr>
              <a:t>Entro certi limiti possiamo affermare che l’adolescenza non si conclude al 19 anno d’età, soprattutto se ci riferiamo alle classi sociali più evolute che vedono i genitori continuare a seguire e aiutare l’evoluzione culturale e professionale dei figli anche nel loro terzo decennio di vita.</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Diverso è nelle classi socialmente meno fortunate, nel caso in cui i figli vengano avviati precocemente al lavoro. Questi non possono completare la loro formazione culturale e tecnica ma realizzano sicuramente l’autonomia economica e psicologica.</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Il significato problematico di questo periodo evolutivo sta nella contrapposizione tra un bisogno di autonomia psicologica da un lato e l’impossibilità sociale, culturale, professionale di realizzarla, dall’altro.   </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Per questo motivo l’adolescenza è il momento di massimo conflitto tra la generazione dei giovani e quella dei loro genitori.     </a:t>
            </a:r>
            <a:endParaRPr lang="it-IT" altLang="it-IT" dirty="0">
              <a:solidFill>
                <a:prstClr val="black"/>
              </a:solidFill>
            </a:endParaRPr>
          </a:p>
        </p:txBody>
      </p:sp>
    </p:spTree>
    <p:extLst>
      <p:ext uri="{BB962C8B-B14F-4D97-AF65-F5344CB8AC3E}">
        <p14:creationId xmlns:p14="http://schemas.microsoft.com/office/powerpoint/2010/main" val="3590459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12</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340768"/>
            <a:ext cx="837088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solidFill>
                  <a:prstClr val="black"/>
                </a:solidFill>
              </a:rPr>
              <a:t>Tutto ciò è comprensibile considerato che all’adolescente di oggi si chiede di maturare e di diventare adulto rimanendo nell’ambito della famiglia, cioè in un clima di dipendenza. Si richiede ad ogni individuo di realizzare se stesso più con la rinuncia che con l’esercizio dei diritti.</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L’</a:t>
            </a:r>
            <a:r>
              <a:rPr lang="it-IT" altLang="it-IT" dirty="0" smtClean="0">
                <a:solidFill>
                  <a:srgbClr val="0000FF"/>
                </a:solidFill>
              </a:rPr>
              <a:t>adolescenza</a:t>
            </a:r>
            <a:r>
              <a:rPr lang="it-IT" altLang="it-IT" dirty="0" smtClean="0">
                <a:solidFill>
                  <a:prstClr val="black"/>
                </a:solidFill>
              </a:rPr>
              <a:t> è allora l’età della progressiva acquisizione di autonomia nei confronti delle figure parentali. L’adolescente è tanto più equilibrato e tanto più adulto quanto più rapida è la rottura della dipendenza emotiva dai suoi genitori.</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Questo non significa che debbano cessare i legami di affetto e solidarietà tra lui e la famiglia quanto piuttosto che i legami devono essere vissuti come relazione interpersonale adulto-adulto e non bambino-adulto.</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L’adolescenza dunque costituisce non solo il passaggio dalla dipendenza all’autonomia ma anche il passaggio da uno stadio in cui le passioni e l’impulsività hanno il sopravvento ad un periodo in cui si costituiscono e si accettano i valori cui ispirare la propria vita e la propria condotta.  </a:t>
            </a:r>
          </a:p>
        </p:txBody>
      </p:sp>
    </p:spTree>
    <p:extLst>
      <p:ext uri="{BB962C8B-B14F-4D97-AF65-F5344CB8AC3E}">
        <p14:creationId xmlns:p14="http://schemas.microsoft.com/office/powerpoint/2010/main" val="703167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13</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340768"/>
            <a:ext cx="8370888"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solidFill>
                  <a:prstClr val="black"/>
                </a:solidFill>
              </a:rPr>
              <a:t>La </a:t>
            </a:r>
            <a:r>
              <a:rPr lang="it-IT" altLang="it-IT" dirty="0" err="1" smtClean="0">
                <a:solidFill>
                  <a:srgbClr val="0000FF"/>
                </a:solidFill>
              </a:rPr>
              <a:t>postadolescenza</a:t>
            </a:r>
            <a:r>
              <a:rPr lang="it-IT" altLang="it-IT" dirty="0" smtClean="0">
                <a:solidFill>
                  <a:prstClr val="black"/>
                </a:solidFill>
              </a:rPr>
              <a:t> (o tarda adolescenza) è il periodo che vede un rasserenarsi della vita emotiva e la stabilizzazione del comportamento in forma accettabili sia per la famiglia sia per la scuola (superiore) dove si assiste ad un incremento dell’impegno e dell’interesse per lo studio.</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 </a:t>
            </a:r>
            <a:endParaRPr lang="it-IT" altLang="it-IT" dirty="0">
              <a:solidFill>
                <a:prstClr val="black"/>
              </a:solidFill>
            </a:endParaRPr>
          </a:p>
        </p:txBody>
      </p:sp>
    </p:spTree>
    <p:extLst>
      <p:ext uri="{BB962C8B-B14F-4D97-AF65-F5344CB8AC3E}">
        <p14:creationId xmlns:p14="http://schemas.microsoft.com/office/powerpoint/2010/main" val="2473466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14</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988840"/>
            <a:ext cx="8370888"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solidFill>
                  <a:srgbClr val="0000FF"/>
                </a:solidFill>
              </a:rPr>
              <a:t>La patologia </a:t>
            </a:r>
            <a:r>
              <a:rPr lang="it-IT" altLang="it-IT" dirty="0" smtClean="0">
                <a:solidFill>
                  <a:srgbClr val="0000FF"/>
                </a:solidFill>
              </a:rPr>
              <a:t>familiare </a:t>
            </a:r>
            <a:r>
              <a:rPr lang="it-IT" altLang="it-IT" dirty="0" smtClean="0"/>
              <a:t>è </a:t>
            </a:r>
            <a:r>
              <a:rPr lang="it-IT" altLang="it-IT" dirty="0" smtClean="0"/>
              <a:t>sotto gli occhi di tutti, riguardo ai coniugi (divorzi, separazioni, conflitti) e ai figli (insubordinazione, abbandono della casa paterna, delinquenza, tossicodipendenza).</a:t>
            </a:r>
          </a:p>
          <a:p>
            <a:pPr algn="just" eaLnBrk="1" hangingPunct="1">
              <a:defRPr/>
            </a:pPr>
            <a:endParaRPr lang="it-IT" altLang="it-IT" dirty="0" smtClean="0"/>
          </a:p>
          <a:p>
            <a:pPr algn="just" eaLnBrk="1" hangingPunct="1">
              <a:defRPr/>
            </a:pPr>
            <a:r>
              <a:rPr lang="it-IT" altLang="it-IT" dirty="0" smtClean="0">
                <a:solidFill>
                  <a:srgbClr val="0000FF"/>
                </a:solidFill>
              </a:rPr>
              <a:t>La sanità familiare </a:t>
            </a:r>
            <a:r>
              <a:rPr lang="it-IT" altLang="it-IT" dirty="0" smtClean="0"/>
              <a:t>meno nota, per ciò che concerne i coniugi (dedizione reciproca, cura, sostegno, fedeltà) e la prole (rispetto, senso di gratitudine, responsabilità, obbedienza). </a:t>
            </a:r>
          </a:p>
          <a:p>
            <a:pPr algn="just" eaLnBrk="1" hangingPunct="1">
              <a:defRPr/>
            </a:pPr>
            <a:endParaRPr lang="it-IT" altLang="it-IT" dirty="0">
              <a:solidFill>
                <a:srgbClr val="0000FF"/>
              </a:solidFill>
            </a:endParaRPr>
          </a:p>
          <a:p>
            <a:pPr algn="just" eaLnBrk="1" hangingPunct="1">
              <a:defRPr/>
            </a:pPr>
            <a:r>
              <a:rPr lang="it-IT" altLang="it-IT" dirty="0" smtClean="0"/>
              <a:t>La </a:t>
            </a:r>
            <a:r>
              <a:rPr lang="it-IT" altLang="it-IT" u="sng" dirty="0" smtClean="0"/>
              <a:t>patologia</a:t>
            </a:r>
            <a:r>
              <a:rPr lang="it-IT" altLang="it-IT" dirty="0" smtClean="0"/>
              <a:t> è il risultato del non riuscire a vivere lo stato parentale secondo i ruoli che la società assegna ai genitori; la </a:t>
            </a:r>
            <a:r>
              <a:rPr lang="it-IT" altLang="it-IT" u="sng" dirty="0" smtClean="0"/>
              <a:t>sanità</a:t>
            </a:r>
            <a:r>
              <a:rPr lang="it-IT" altLang="it-IT" dirty="0" smtClean="0"/>
              <a:t> invece è l’esito dell’impegno abituale ad essere e a crescere nella famiglia assolvendo ai compiti evolutivi.</a:t>
            </a:r>
          </a:p>
          <a:p>
            <a:pPr algn="just" eaLnBrk="1" hangingPunct="1">
              <a:defRPr/>
            </a:pPr>
            <a:endParaRPr lang="it-IT" altLang="it-IT" dirty="0"/>
          </a:p>
        </p:txBody>
      </p:sp>
    </p:spTree>
    <p:extLst>
      <p:ext uri="{BB962C8B-B14F-4D97-AF65-F5344CB8AC3E}">
        <p14:creationId xmlns:p14="http://schemas.microsoft.com/office/powerpoint/2010/main" val="335388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15</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338674"/>
            <a:ext cx="8370888"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t>La famiglia è l’ambiente più idoneo alla formazione dei figli. Il bambino ha bisogno di due genitori: uno dello stesso sesso, con cui si identifica e che costituisce il modello di ruolo da seguire, giunto all’età adulta ed uno di sesso opposto, che diviene il principale oggetto d’amore e il cui affetto appaga le sue richieste emotive.</a:t>
            </a:r>
          </a:p>
          <a:p>
            <a:pPr algn="just" eaLnBrk="1" hangingPunct="1">
              <a:defRPr/>
            </a:pPr>
            <a:endParaRPr lang="it-IT" altLang="it-IT" dirty="0"/>
          </a:p>
          <a:p>
            <a:pPr algn="just" eaLnBrk="1" hangingPunct="1">
              <a:defRPr/>
            </a:pPr>
            <a:r>
              <a:rPr lang="it-IT" altLang="it-IT" dirty="0" smtClean="0"/>
              <a:t>Tuttavia i valori che i due genitori rappresentano per il bambino sono gravemente compromessi se essi non sono uniti; la formazione dei figli è opera di entrambi i genitori. </a:t>
            </a:r>
            <a:endParaRPr lang="it-IT" altLang="it-IT" dirty="0" smtClean="0"/>
          </a:p>
          <a:p>
            <a:pPr algn="just" eaLnBrk="1" hangingPunct="1">
              <a:defRPr/>
            </a:pPr>
            <a:endParaRPr lang="it-IT" altLang="it-IT" dirty="0"/>
          </a:p>
          <a:p>
            <a:pPr algn="just" eaLnBrk="1" hangingPunct="1">
              <a:defRPr/>
            </a:pPr>
            <a:r>
              <a:rPr lang="it-IT" altLang="it-IT" dirty="0" smtClean="0"/>
              <a:t>La sintomatologia psichiatrica oggi è in aumento a tutte le età, a cominciare dall’adolescenza, soprattutto nei figli più fragili. I disturbi della personalità appaiono più frequenti in soggetti membri di famiglie disunite. Quanto più si disgrega la famiglia tanto più arduo diventa raggiungere e mantenere l’integrità dell’io. A ciò si collega poi tutta una serie di dissociazioni che vanno dalla insicurezza nella ricerca dell’identità sessuale, alla mancanza di una progettualità esistenziale.   </a:t>
            </a:r>
            <a:endParaRPr lang="it-IT" altLang="it-IT" dirty="0" smtClean="0"/>
          </a:p>
          <a:p>
            <a:pPr algn="just" eaLnBrk="1" hangingPunct="1">
              <a:defRPr/>
            </a:pPr>
            <a:endParaRPr lang="it-IT" altLang="it-IT" dirty="0"/>
          </a:p>
          <a:p>
            <a:pPr algn="just" eaLnBrk="1" hangingPunct="1">
              <a:defRPr/>
            </a:pPr>
            <a:endParaRPr lang="it-IT" altLang="it-IT" dirty="0"/>
          </a:p>
          <a:p>
            <a:pPr algn="just" eaLnBrk="1" hangingPunct="1">
              <a:defRPr/>
            </a:pPr>
            <a:r>
              <a:rPr lang="it-IT" altLang="it-IT" dirty="0" smtClean="0">
                <a:solidFill>
                  <a:srgbClr val="0000FF"/>
                </a:solidFill>
              </a:rPr>
              <a:t> </a:t>
            </a:r>
            <a:endParaRPr lang="it-IT" altLang="it-IT" dirty="0">
              <a:solidFill>
                <a:srgbClr val="0000FF"/>
              </a:solidFill>
            </a:endParaRPr>
          </a:p>
        </p:txBody>
      </p:sp>
    </p:spTree>
    <p:extLst>
      <p:ext uri="{BB962C8B-B14F-4D97-AF65-F5344CB8AC3E}">
        <p14:creationId xmlns:p14="http://schemas.microsoft.com/office/powerpoint/2010/main" val="31755686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16</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484784"/>
            <a:ext cx="83708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t>Non si insiste abbastanza sul fatto che la famiglia è il luogo di umanizzazione sia per i figli che per i genitori. Il matrimonio rappresenta per l’adulto il compimento di desideri profondi e il concretarsi di molte speranze. Eppure non sempre i contraenti conseguono con il matrimonio la felicità; oggi meno di ieri. </a:t>
            </a:r>
          </a:p>
          <a:p>
            <a:pPr algn="just" eaLnBrk="1" hangingPunct="1">
              <a:defRPr/>
            </a:pPr>
            <a:endParaRPr lang="it-IT" altLang="it-IT" dirty="0"/>
          </a:p>
          <a:p>
            <a:pPr algn="just" eaLnBrk="1" hangingPunct="1">
              <a:defRPr/>
            </a:pPr>
            <a:r>
              <a:rPr lang="it-IT" altLang="it-IT" dirty="0" smtClean="0"/>
              <a:t>Esso implica </a:t>
            </a:r>
            <a:r>
              <a:rPr lang="it-IT" altLang="it-IT" dirty="0" smtClean="0">
                <a:solidFill>
                  <a:srgbClr val="0000FF"/>
                </a:solidFill>
              </a:rPr>
              <a:t>«la durata»</a:t>
            </a:r>
            <a:r>
              <a:rPr lang="it-IT" altLang="it-IT" dirty="0" smtClean="0"/>
              <a:t>, </a:t>
            </a:r>
            <a:r>
              <a:rPr lang="it-IT" altLang="it-IT" dirty="0" smtClean="0">
                <a:solidFill>
                  <a:srgbClr val="0000FF"/>
                </a:solidFill>
              </a:rPr>
              <a:t>«l’esclusività sessuale», «la dedizione», </a:t>
            </a:r>
            <a:r>
              <a:rPr lang="it-IT" altLang="it-IT" dirty="0" smtClean="0"/>
              <a:t>tre fattori essenziali della vita coniugale, «fonte di sicurezza e di fiducia», tali da permettere agli sposi di maturare e di sviluppare la propria personalità. Se ciò non avviene il difetto non sta nelle istituzioni ma nelle persone.</a:t>
            </a:r>
          </a:p>
          <a:p>
            <a:pPr algn="just" eaLnBrk="1" hangingPunct="1">
              <a:defRPr/>
            </a:pPr>
            <a:endParaRPr lang="it-IT" altLang="it-IT" dirty="0"/>
          </a:p>
          <a:p>
            <a:pPr algn="just" eaLnBrk="1" hangingPunct="1">
              <a:defRPr/>
            </a:pPr>
            <a:r>
              <a:rPr lang="it-IT" altLang="it-IT" dirty="0" smtClean="0"/>
              <a:t>La famiglia è un mezzo privilegiato di crescita, in essa le persone hanno la possibilità di compiere esperienze umane tra le più soddisfacenti e gratificanti; hanno modo di soddisfarei bisogni di affetto, di sicurezza, di appartenenza.</a:t>
            </a:r>
          </a:p>
          <a:p>
            <a:pPr algn="just" eaLnBrk="1" hangingPunct="1">
              <a:defRPr/>
            </a:pPr>
            <a:endParaRPr lang="it-IT" altLang="it-IT" dirty="0"/>
          </a:p>
          <a:p>
            <a:pPr algn="just" eaLnBrk="1" hangingPunct="1">
              <a:defRPr/>
            </a:pPr>
            <a:r>
              <a:rPr lang="it-IT" altLang="it-IT" dirty="0" smtClean="0"/>
              <a:t>I valori insegnati e vissuti dalla diade parentale saranno interiorizzati più facilmente di quelli proposti dal padre e discussi dalla madre o viceversa.</a:t>
            </a:r>
            <a:endParaRPr lang="it-IT" altLang="it-IT" dirty="0"/>
          </a:p>
        </p:txBody>
      </p:sp>
    </p:spTree>
    <p:extLst>
      <p:ext uri="{BB962C8B-B14F-4D97-AF65-F5344CB8AC3E}">
        <p14:creationId xmlns:p14="http://schemas.microsoft.com/office/powerpoint/2010/main" val="41669768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17</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700808"/>
            <a:ext cx="837088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t>Due sono in sintesi le conclusioni deducibili dalla conoscenza scientifica e da quella pratica di tutti i giorni.</a:t>
            </a:r>
          </a:p>
          <a:p>
            <a:pPr algn="just" eaLnBrk="1" hangingPunct="1">
              <a:defRPr/>
            </a:pPr>
            <a:endParaRPr lang="it-IT" altLang="it-IT" dirty="0"/>
          </a:p>
          <a:p>
            <a:pPr marL="342900" indent="-342900" algn="just" eaLnBrk="1" hangingPunct="1">
              <a:buAutoNum type="alphaLcParenR"/>
              <a:defRPr/>
            </a:pPr>
            <a:r>
              <a:rPr lang="it-IT" altLang="it-IT" dirty="0" smtClean="0"/>
              <a:t>La famiglia è il luogo privilegiato della piena attuazione dei coniugi. L’unione matrimoniale è una restrizione dell’io, ma in realtà costituisce la liberazione dell’io, poiché in questa unione tanto l’uomo quanto la donna raggiungono la reale coscienza di sé. La famiglia così intesa diventa un tirocinio impareggiabile per apprendere l’amore, il dialogo, l’ascolto, la comprensione, l’aiuto reciproco.</a:t>
            </a:r>
          </a:p>
          <a:p>
            <a:pPr marL="342900" indent="-342900" algn="just" eaLnBrk="1" hangingPunct="1">
              <a:buAutoNum type="alphaLcParenR"/>
              <a:defRPr/>
            </a:pPr>
            <a:endParaRPr lang="it-IT" altLang="it-IT" dirty="0"/>
          </a:p>
          <a:p>
            <a:pPr marL="342900" indent="-342900" algn="just" eaLnBrk="1" hangingPunct="1">
              <a:buAutoNum type="alphaLcParenR"/>
              <a:defRPr/>
            </a:pPr>
            <a:r>
              <a:rPr lang="it-IT" altLang="it-IT" dirty="0" smtClean="0"/>
              <a:t>L’educazione familiare è il prototipo di qualsiasi altra formazione, L’armonia tra i membri dà ai figli un salutare senso di sicurezza e di autostima.</a:t>
            </a:r>
          </a:p>
          <a:p>
            <a:pPr marL="342900" indent="-342900" algn="just" eaLnBrk="1" hangingPunct="1">
              <a:buAutoNum type="alphaLcParenR"/>
              <a:defRPr/>
            </a:pPr>
            <a:endParaRPr lang="it-IT" altLang="it-IT" dirty="0"/>
          </a:p>
          <a:p>
            <a:pPr marL="342900" indent="-342900" algn="just" eaLnBrk="1" hangingPunct="1">
              <a:buAutoNum type="alphaLcParenR"/>
              <a:defRPr/>
            </a:pPr>
            <a:endParaRPr lang="it-IT" altLang="it-IT" dirty="0"/>
          </a:p>
        </p:txBody>
      </p:sp>
    </p:spTree>
    <p:extLst>
      <p:ext uri="{BB962C8B-B14F-4D97-AF65-F5344CB8AC3E}">
        <p14:creationId xmlns:p14="http://schemas.microsoft.com/office/powerpoint/2010/main" val="9973428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18</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395536" y="1556792"/>
            <a:ext cx="8370888"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b="1" dirty="0" smtClean="0">
                <a:solidFill>
                  <a:srgbClr val="0000FF"/>
                </a:solidFill>
              </a:rPr>
              <a:t>Concetto di equilibrio</a:t>
            </a:r>
          </a:p>
          <a:p>
            <a:pPr algn="just" eaLnBrk="1" hangingPunct="1">
              <a:defRPr/>
            </a:pPr>
            <a:endParaRPr lang="it-IT" altLang="it-IT" u="sng" dirty="0">
              <a:solidFill>
                <a:srgbClr val="0000FF"/>
              </a:solidFill>
            </a:endParaRPr>
          </a:p>
          <a:p>
            <a:pPr algn="just" eaLnBrk="1" hangingPunct="1">
              <a:defRPr/>
            </a:pPr>
            <a:r>
              <a:rPr lang="it-IT" altLang="it-IT" dirty="0" smtClean="0"/>
              <a:t>L’educazione familiare ben impostata e condotta sin dall’infanzia favorisce l’equilibrio personale dei figli. L’individuo equilibrato tollera con moderazione gli eventi esterni, che colpiscono la sua reattività; domina tensioni, mantiene una sufficiente calma anche in circostanze ansiogene, assume una corretta norma di condotta nei diversi momenti in cui agisce.</a:t>
            </a:r>
          </a:p>
          <a:p>
            <a:pPr algn="just" eaLnBrk="1" hangingPunct="1">
              <a:defRPr/>
            </a:pPr>
            <a:endParaRPr lang="it-IT" altLang="it-IT" dirty="0"/>
          </a:p>
          <a:p>
            <a:pPr algn="just" eaLnBrk="1" hangingPunct="1">
              <a:defRPr/>
            </a:pPr>
            <a:r>
              <a:rPr lang="it-IT" altLang="it-IT" dirty="0" smtClean="0"/>
              <a:t>L’equilibrio è il risultato di un lavoro di educazione e di autoeducazione che permette la conquista di questo atteggiamento prezioso nella vita adulta, sia per convivere con gli altri (es. matrimonio) sia per proseguire nella formazione. Esso però è il risultato non solo della formazione, anche se questa è sempre fondamentale, ma altresì di fattori caratterologici.</a:t>
            </a:r>
          </a:p>
          <a:p>
            <a:pPr algn="just" eaLnBrk="1" hangingPunct="1">
              <a:defRPr/>
            </a:pPr>
            <a:endParaRPr lang="it-IT" altLang="it-IT" dirty="0"/>
          </a:p>
          <a:p>
            <a:pPr algn="just" eaLnBrk="1" hangingPunct="1">
              <a:defRPr/>
            </a:pPr>
            <a:r>
              <a:rPr lang="it-IT" altLang="it-IT" dirty="0" smtClean="0"/>
              <a:t>   </a:t>
            </a:r>
            <a:endParaRPr lang="it-IT" altLang="it-IT" dirty="0"/>
          </a:p>
        </p:txBody>
      </p:sp>
    </p:spTree>
    <p:extLst>
      <p:ext uri="{BB962C8B-B14F-4D97-AF65-F5344CB8AC3E}">
        <p14:creationId xmlns:p14="http://schemas.microsoft.com/office/powerpoint/2010/main" val="15346793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19</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395536" y="1628800"/>
            <a:ext cx="837088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t>I preadolescenti hanno bisogno di essere preservati da condizioni negative che potrebbero inficiare la conquista dell’equilibrio (cioè l’equidistanza tra eccessi di condotta in cui consiste l’equilibrio della persona)</a:t>
            </a:r>
          </a:p>
          <a:p>
            <a:pPr algn="just" eaLnBrk="1" hangingPunct="1">
              <a:defRPr/>
            </a:pPr>
            <a:endParaRPr lang="it-IT" altLang="it-IT" dirty="0"/>
          </a:p>
          <a:p>
            <a:pPr algn="just" eaLnBrk="1" hangingPunct="1">
              <a:defRPr/>
            </a:pPr>
            <a:r>
              <a:rPr lang="it-IT" altLang="it-IT" dirty="0" smtClean="0"/>
              <a:t>Citiamone alcune:</a:t>
            </a:r>
          </a:p>
          <a:p>
            <a:pPr marL="285750" indent="-285750" algn="just" eaLnBrk="1" hangingPunct="1">
              <a:buFontTx/>
              <a:buChar char="-"/>
              <a:defRPr/>
            </a:pPr>
            <a:r>
              <a:rPr lang="it-IT" altLang="it-IT" dirty="0" smtClean="0"/>
              <a:t>Il disordine e l’indisciplina;</a:t>
            </a:r>
          </a:p>
          <a:p>
            <a:pPr marL="285750" indent="-285750" algn="just" eaLnBrk="1" hangingPunct="1">
              <a:buFontTx/>
              <a:buChar char="-"/>
              <a:defRPr/>
            </a:pPr>
            <a:r>
              <a:rPr lang="it-IT" altLang="it-IT" dirty="0" smtClean="0"/>
              <a:t>Le </a:t>
            </a:r>
            <a:r>
              <a:rPr lang="it-IT" altLang="it-IT" dirty="0" err="1" smtClean="0"/>
              <a:t>perturbarzioni</a:t>
            </a:r>
            <a:r>
              <a:rPr lang="it-IT" altLang="it-IT" dirty="0" smtClean="0"/>
              <a:t> dell’atmosfera familiare;</a:t>
            </a:r>
          </a:p>
          <a:p>
            <a:pPr marL="285750" indent="-285750" algn="just" eaLnBrk="1" hangingPunct="1">
              <a:buFontTx/>
              <a:buChar char="-"/>
              <a:defRPr/>
            </a:pPr>
            <a:r>
              <a:rPr lang="it-IT" altLang="it-IT" dirty="0" smtClean="0"/>
              <a:t>Le rivelazioni sessuali premature ed errate;</a:t>
            </a:r>
          </a:p>
          <a:p>
            <a:pPr marL="285750" indent="-285750" algn="just" eaLnBrk="1" hangingPunct="1">
              <a:buFontTx/>
              <a:buChar char="-"/>
              <a:defRPr/>
            </a:pPr>
            <a:r>
              <a:rPr lang="it-IT" altLang="it-IT" dirty="0" smtClean="0"/>
              <a:t>Le esperienze sessuali precoci (che spesso suscitano complessi di colpa, di inferiorità, di inquietudine);</a:t>
            </a:r>
          </a:p>
          <a:p>
            <a:pPr algn="just" eaLnBrk="1" hangingPunct="1">
              <a:defRPr/>
            </a:pPr>
            <a:endParaRPr lang="it-IT" altLang="it-IT" dirty="0" smtClean="0"/>
          </a:p>
          <a:p>
            <a:pPr algn="just" eaLnBrk="1" hangingPunct="1">
              <a:defRPr/>
            </a:pPr>
            <a:r>
              <a:rPr lang="it-IT" altLang="it-IT" dirty="0" smtClean="0"/>
              <a:t>Un adulto dotato di un soddisfacente equilibrio psicologico o un soggetto in fase evolutiva che già ne possegga, fruisce di un buon </a:t>
            </a:r>
            <a:r>
              <a:rPr lang="it-IT" altLang="it-IT" u="sng" dirty="0" smtClean="0"/>
              <a:t>adattamento</a:t>
            </a:r>
            <a:r>
              <a:rPr lang="it-IT" altLang="it-IT" dirty="0" smtClean="0"/>
              <a:t> conseguenza di rapporti armonici tra se e la realtà circostante. </a:t>
            </a:r>
            <a:endParaRPr lang="it-IT" altLang="it-IT" dirty="0"/>
          </a:p>
        </p:txBody>
      </p:sp>
    </p:spTree>
    <p:extLst>
      <p:ext uri="{BB962C8B-B14F-4D97-AF65-F5344CB8AC3E}">
        <p14:creationId xmlns:p14="http://schemas.microsoft.com/office/powerpoint/2010/main" val="1412439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554510" y="1287244"/>
            <a:ext cx="8273578"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spcBef>
                <a:spcPct val="0"/>
              </a:spcBef>
              <a:spcAft>
                <a:spcPct val="0"/>
              </a:spcAft>
              <a:buClrTx/>
              <a:buSzTx/>
              <a:buFontTx/>
              <a:buNone/>
              <a:tabLst/>
              <a:defRPr/>
            </a:pPr>
            <a:r>
              <a:rPr lang="it-IT" altLang="it-IT" dirty="0" smtClean="0">
                <a:solidFill>
                  <a:prstClr val="black"/>
                </a:solidFill>
              </a:rPr>
              <a:t>Tutto questo si è ripercosso in ambito pedagogico determinando una «</a:t>
            </a:r>
            <a:r>
              <a:rPr lang="it-IT" altLang="it-IT" dirty="0" err="1" smtClean="0">
                <a:solidFill>
                  <a:prstClr val="black"/>
                </a:solidFill>
              </a:rPr>
              <a:t>paideia</a:t>
            </a:r>
            <a:r>
              <a:rPr lang="it-IT" altLang="it-IT" dirty="0" smtClean="0">
                <a:solidFill>
                  <a:prstClr val="black"/>
                </a:solidFill>
              </a:rPr>
              <a:t> frammentata», incapace di porsi come progetto unitario e condiviso per le nuove generazioni, al fine di orientarle verso certezze e appartenenze.</a:t>
            </a:r>
          </a:p>
          <a:p>
            <a:pPr marL="0" marR="0" lvl="0" indent="0" algn="just" defTabSz="914400" rtl="0" eaLnBrk="1" fontAlgn="base" latinLnBrk="0" hangingPunct="1">
              <a:spcBef>
                <a:spcPct val="0"/>
              </a:spcBef>
              <a:spcAft>
                <a:spcPct val="0"/>
              </a:spcAft>
              <a:buClrTx/>
              <a:buSzTx/>
              <a:buFontTx/>
              <a:buNone/>
              <a:tabLst/>
              <a:defRPr/>
            </a:pPr>
            <a:endParaRPr lang="it-IT" altLang="it-IT" dirty="0" smtClean="0">
              <a:solidFill>
                <a:prstClr val="black"/>
              </a:solidFill>
            </a:endParaRPr>
          </a:p>
          <a:p>
            <a:pPr marL="0" marR="0" lvl="0" indent="0" algn="just" defTabSz="914400" rtl="0" eaLnBrk="1" fontAlgn="base" latinLnBrk="0" hangingPunct="1">
              <a:spcBef>
                <a:spcPct val="0"/>
              </a:spcBef>
              <a:spcAft>
                <a:spcPct val="0"/>
              </a:spcAft>
              <a:buClrTx/>
              <a:buSzTx/>
              <a:buFontTx/>
              <a:buNone/>
              <a:tabLst/>
              <a:defRPr/>
            </a:pPr>
            <a:r>
              <a:rPr kumimoji="0" lang="it-IT" altLang="it-IT" b="0" i="0" u="none" strike="noStrike" kern="1200" cap="none" spc="0" normalizeH="0" baseline="0" noProof="0" dirty="0" smtClean="0">
                <a:ln>
                  <a:noFill/>
                </a:ln>
                <a:solidFill>
                  <a:prstClr val="black"/>
                </a:solidFill>
                <a:effectLst/>
                <a:uLnTx/>
                <a:uFillTx/>
              </a:rPr>
              <a:t>Nella famiglia e nella scuola si assiste ad una crisi profonda, crisi dei valori.</a:t>
            </a:r>
          </a:p>
          <a:p>
            <a:pPr marL="0" marR="0" lvl="0" indent="0" algn="just" defTabSz="914400" rtl="0" eaLnBrk="1" fontAlgn="base" latinLnBrk="0" hangingPunct="1">
              <a:spcBef>
                <a:spcPct val="0"/>
              </a:spcBef>
              <a:spcAft>
                <a:spcPct val="0"/>
              </a:spcAft>
              <a:buClrTx/>
              <a:buSzTx/>
              <a:buFontTx/>
              <a:buNone/>
              <a:tabLst/>
              <a:defRPr/>
            </a:pPr>
            <a:r>
              <a:rPr lang="it-IT" altLang="it-IT" dirty="0" smtClean="0">
                <a:solidFill>
                  <a:prstClr val="black"/>
                </a:solidFill>
              </a:rPr>
              <a:t>Ciò che conta è la «libertà dell’individuo, limitata solo da ciò che può nuocere ad altro individui», per cui l’educazione «diviene un’educazione in cui tutto è consentito purché non rechi danno alla individualità altrui» G. Acone).</a:t>
            </a:r>
          </a:p>
          <a:p>
            <a:pPr marL="0" marR="0" lvl="0" indent="0" algn="just" defTabSz="914400" rtl="0" eaLnBrk="1" fontAlgn="base" latinLnBrk="0" hangingPunct="1">
              <a:spcBef>
                <a:spcPct val="0"/>
              </a:spcBef>
              <a:spcAft>
                <a:spcPct val="0"/>
              </a:spcAft>
              <a:buClrTx/>
              <a:buSzTx/>
              <a:buFontTx/>
              <a:buNone/>
              <a:tabLst/>
              <a:defRPr/>
            </a:pPr>
            <a:endParaRPr lang="it-IT" altLang="it-IT" dirty="0" smtClean="0">
              <a:solidFill>
                <a:prstClr val="black"/>
              </a:solidFill>
            </a:endParaRPr>
          </a:p>
          <a:p>
            <a:pPr marL="0" marR="0" lvl="0" indent="0" algn="just" defTabSz="914400" rtl="0" eaLnBrk="1" fontAlgn="base" latinLnBrk="0" hangingPunct="1">
              <a:spcBef>
                <a:spcPct val="0"/>
              </a:spcBef>
              <a:spcAft>
                <a:spcPct val="0"/>
              </a:spcAft>
              <a:buClrTx/>
              <a:buSzTx/>
              <a:buFontTx/>
              <a:buNone/>
              <a:tabLst/>
              <a:defRPr/>
            </a:pPr>
            <a:r>
              <a:rPr lang="it-IT" altLang="it-IT" dirty="0" smtClean="0">
                <a:solidFill>
                  <a:prstClr val="black"/>
                </a:solidFill>
              </a:rPr>
              <a:t>Sempre più nella società contemporanea si è assistito al progressivo logoramento di un </a:t>
            </a:r>
            <a:r>
              <a:rPr lang="it-IT" altLang="it-IT" dirty="0" smtClean="0">
                <a:solidFill>
                  <a:srgbClr val="0000FF"/>
                </a:solidFill>
              </a:rPr>
              <a:t>ethos civile forte</a:t>
            </a:r>
            <a:r>
              <a:rPr lang="it-IT" altLang="it-IT" dirty="0" smtClean="0">
                <a:solidFill>
                  <a:prstClr val="black"/>
                </a:solidFill>
              </a:rPr>
              <a:t> (insieme di norme di vita, regole di condotta, valori e aspirazioni verso il futuro); si è passati dal tendere verso progetti di ampio respiro e durata a difendere interessi immediati e particolaristici.</a:t>
            </a:r>
          </a:p>
          <a:p>
            <a:pPr marL="0" marR="0" lvl="0" indent="0" algn="just" defTabSz="914400" rtl="0" eaLnBrk="1" fontAlgn="base" latinLnBrk="0" hangingPunct="1">
              <a:spcBef>
                <a:spcPct val="0"/>
              </a:spcBef>
              <a:spcAft>
                <a:spcPct val="0"/>
              </a:spcAft>
              <a:buClrTx/>
              <a:buSzTx/>
              <a:buFontTx/>
              <a:buNone/>
              <a:tabLst/>
              <a:defRPr/>
            </a:pPr>
            <a:endParaRPr lang="it-IT" altLang="it-IT" dirty="0">
              <a:solidFill>
                <a:prstClr val="black"/>
              </a:solidFill>
            </a:endParaRPr>
          </a:p>
          <a:p>
            <a:pPr marL="0" marR="0" lvl="0" indent="0" algn="just" defTabSz="914400" rtl="0" eaLnBrk="1" fontAlgn="base" latinLnBrk="0" hangingPunct="1">
              <a:spcBef>
                <a:spcPct val="0"/>
              </a:spcBef>
              <a:spcAft>
                <a:spcPct val="0"/>
              </a:spcAft>
              <a:buClrTx/>
              <a:buSzTx/>
              <a:buFontTx/>
              <a:buNone/>
              <a:tabLst/>
              <a:defRPr/>
            </a:pPr>
            <a:r>
              <a:rPr lang="it-IT" altLang="it-IT" dirty="0" smtClean="0">
                <a:solidFill>
                  <a:prstClr val="black"/>
                </a:solidFill>
              </a:rPr>
              <a:t>Sono stati valorizzati il consumismo, la logica dell’efficienza, il permissivismo, lo scetticismo e l’individualismo egoistico; mentre si è messa in discussione qualsiasi autorevolezza, derivante dall’esperienza e dalla competenza educativa.  </a:t>
            </a: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558312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20</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340768"/>
            <a:ext cx="837088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solidFill>
                  <a:prstClr val="black"/>
                </a:solidFill>
              </a:rPr>
              <a:t>Per </a:t>
            </a:r>
            <a:r>
              <a:rPr lang="it-IT" altLang="it-IT" dirty="0" err="1" smtClean="0">
                <a:solidFill>
                  <a:prstClr val="black"/>
                </a:solidFill>
              </a:rPr>
              <a:t>Erikson</a:t>
            </a:r>
            <a:r>
              <a:rPr lang="it-IT" altLang="it-IT" dirty="0" smtClean="0">
                <a:solidFill>
                  <a:prstClr val="black"/>
                </a:solidFill>
              </a:rPr>
              <a:t> ogni età è denotata da un equilibrio/maturità ed ogni stadio di vita ha le sue felicità e le sue infelicità. L’educazione, pertanto, finalizzata allo sviluppo dall’infanzia all’anzianità, deve condurre il singolo a trovare risposte ai suoi interrogativi e modelli appropriati al raggiungimento del suo felice successo.</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La maturità della personalità non ha alcuna relazione necessaria con l’età cronologica. Un preadolescente undicenne ben equilibrato e più saggio della sua età, può essere più maturo di molti adulti egocentrici e neurotici.</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L’educatore, partendo da questo presupposto, si impegnerà a sviluppare le potenzialità di ciascuna fase indicando mete proporzionate allo stadio del discente: favorire il conseguimento di obiettivi proporzionati alle reali capacità del soggetto è il modo migliore per predisporlo ai successivi compiti evolutivi. </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Nulla dovrebbe rimanere incompiuto in famiglia, a scuola e nel gruppo strutturato qualora si voglia avviare una formazione mirante allo sviluppo concreto del soggetto    </a:t>
            </a:r>
            <a:endParaRPr lang="it-IT" altLang="it-IT" dirty="0">
              <a:solidFill>
                <a:prstClr val="black"/>
              </a:solidFill>
            </a:endParaRPr>
          </a:p>
        </p:txBody>
      </p:sp>
    </p:spTree>
    <p:extLst>
      <p:ext uri="{BB962C8B-B14F-4D97-AF65-F5344CB8AC3E}">
        <p14:creationId xmlns:p14="http://schemas.microsoft.com/office/powerpoint/2010/main" val="2319403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21</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418" y="1196752"/>
            <a:ext cx="8370888"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b="1" dirty="0" smtClean="0">
                <a:solidFill>
                  <a:srgbClr val="0000FF"/>
                </a:solidFill>
              </a:rPr>
              <a:t>Aspetti generali della famiglia sfavorevoli all’equilibrio dei figli</a:t>
            </a:r>
          </a:p>
          <a:p>
            <a:pPr algn="just" eaLnBrk="1" hangingPunct="1">
              <a:defRPr/>
            </a:pPr>
            <a:endParaRPr lang="it-IT" altLang="it-IT" dirty="0"/>
          </a:p>
          <a:p>
            <a:pPr algn="just" eaLnBrk="1" hangingPunct="1">
              <a:defRPr/>
            </a:pPr>
            <a:r>
              <a:rPr lang="it-IT" altLang="it-IT" dirty="0" smtClean="0"/>
              <a:t>Vi sono all’interno della famiglia condizioni generali sfavorevoli (generalmente individuate nella trasformazione socio economica della famiglia) che pregiudicano il conseguimento dell’equilibrio dei figli ed il rafforzamento di esso nelle età successive.</a:t>
            </a:r>
          </a:p>
          <a:p>
            <a:pPr algn="just" eaLnBrk="1" hangingPunct="1">
              <a:defRPr/>
            </a:pPr>
            <a:endParaRPr lang="it-IT" altLang="it-IT" dirty="0"/>
          </a:p>
          <a:p>
            <a:pPr marL="342900" indent="-342900" algn="just" eaLnBrk="1" hangingPunct="1">
              <a:buFont typeface="+mj-lt"/>
              <a:buAutoNum type="alphaLcParenR"/>
              <a:defRPr/>
            </a:pPr>
            <a:r>
              <a:rPr lang="it-IT" altLang="it-IT" i="1" dirty="0" smtClean="0"/>
              <a:t>Aspra conflittualità nella coppia.</a:t>
            </a:r>
          </a:p>
          <a:p>
            <a:pPr algn="just" eaLnBrk="1" hangingPunct="1">
              <a:defRPr/>
            </a:pPr>
            <a:r>
              <a:rPr lang="it-IT" altLang="it-IT" dirty="0" smtClean="0"/>
              <a:t>Un ragazzo che vive in una casa satura di contrasti diviene facile preda del disadattamento al suo ambiente. Può infatti raggiungere l’armonia con sé e con quanto lo circonda solo in un contesto pervaso da dialogo, attenzione continua e accettazione.</a:t>
            </a:r>
          </a:p>
          <a:p>
            <a:pPr algn="just" eaLnBrk="1" hangingPunct="1">
              <a:defRPr/>
            </a:pPr>
            <a:endParaRPr lang="it-IT" altLang="it-IT" dirty="0" smtClean="0"/>
          </a:p>
          <a:p>
            <a:pPr algn="just" eaLnBrk="1" hangingPunct="1">
              <a:defRPr/>
            </a:pPr>
            <a:r>
              <a:rPr lang="it-IT" altLang="it-IT" i="1" dirty="0" smtClean="0"/>
              <a:t>b) Miti domestici.</a:t>
            </a:r>
          </a:p>
          <a:p>
            <a:pPr algn="just" eaLnBrk="1" hangingPunct="1">
              <a:defRPr/>
            </a:pPr>
            <a:r>
              <a:rPr lang="it-IT" altLang="it-IT" dirty="0" smtClean="0"/>
              <a:t>Con il termine «miti» ci si riferisce a tre comportamenti familiari inautentici.</a:t>
            </a:r>
          </a:p>
          <a:p>
            <a:pPr algn="just" eaLnBrk="1" hangingPunct="1">
              <a:defRPr/>
            </a:pPr>
            <a:r>
              <a:rPr lang="it-IT" altLang="it-IT" dirty="0" smtClean="0"/>
              <a:t>Il «mito di armonia» è tipico delle famiglie dominate dal conflitto, dallo sconforto, dalla depressione, ma preoccupate di convincere se e gli altri che nel loro rapporto tutto va per il meglio. </a:t>
            </a:r>
          </a:p>
        </p:txBody>
      </p:sp>
    </p:spTree>
    <p:extLst>
      <p:ext uri="{BB962C8B-B14F-4D97-AF65-F5344CB8AC3E}">
        <p14:creationId xmlns:p14="http://schemas.microsoft.com/office/powerpoint/2010/main" val="1891305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22</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45760" y="1844824"/>
            <a:ext cx="837088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t>Il «mito di scusa e riparazione» si caratterizza per «l’identificazione proiettiva» con cui i membri del nucleo familiare trasferiscono a persone presenti o assenti la responsabilità del loro stato infelice.</a:t>
            </a:r>
          </a:p>
          <a:p>
            <a:pPr algn="just" eaLnBrk="1" hangingPunct="1">
              <a:defRPr/>
            </a:pPr>
            <a:endParaRPr lang="it-IT" altLang="it-IT" dirty="0"/>
          </a:p>
          <a:p>
            <a:pPr algn="just" eaLnBrk="1" hangingPunct="1">
              <a:defRPr/>
            </a:pPr>
            <a:r>
              <a:rPr lang="it-IT" altLang="it-IT" dirty="0" smtClean="0"/>
              <a:t>Il «mito di salvezza» amplifica i precedenti e adduce i familiari a pensare che le condizioni avverse in cui si trovano potrebbero essere migliorate o sanate dall’azione di un altro. </a:t>
            </a:r>
          </a:p>
          <a:p>
            <a:pPr algn="just" eaLnBrk="1" hangingPunct="1">
              <a:defRPr/>
            </a:pPr>
            <a:endParaRPr lang="it-IT" altLang="it-IT" dirty="0"/>
          </a:p>
          <a:p>
            <a:pPr marL="342900" indent="-342900" algn="just" eaLnBrk="1" hangingPunct="1">
              <a:buFont typeface="+mj-lt"/>
              <a:buAutoNum type="alphaLcParenR" startAt="3"/>
              <a:defRPr/>
            </a:pPr>
            <a:r>
              <a:rPr lang="it-IT" altLang="it-IT" i="1" dirty="0" smtClean="0"/>
              <a:t>Mancanza di  una scala di valori di riferimento.</a:t>
            </a:r>
            <a:endParaRPr lang="it-IT" altLang="it-IT" i="1" dirty="0"/>
          </a:p>
          <a:p>
            <a:pPr algn="just" eaLnBrk="1" hangingPunct="1">
              <a:defRPr/>
            </a:pPr>
            <a:r>
              <a:rPr lang="it-IT" altLang="it-IT" dirty="0" smtClean="0"/>
              <a:t>L’assenza di norme suscita grande confusione nei figli anche per la complessa eterogeneità dei comportamenti che essi riscontrano nei diversi contesti. Come fa un ragazzo ad essere certo che il mentire è cosa sbagliata se i suoi genitori in una occasione puniscono una bugia ed in un’altra non si curano se dice il falso. Egli potrebbe concludere con ragione che il mentire non è poi un gran male.</a:t>
            </a:r>
          </a:p>
        </p:txBody>
      </p:sp>
    </p:spTree>
    <p:extLst>
      <p:ext uri="{BB962C8B-B14F-4D97-AF65-F5344CB8AC3E}">
        <p14:creationId xmlns:p14="http://schemas.microsoft.com/office/powerpoint/2010/main" val="29213768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23</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68887" y="1628800"/>
            <a:ext cx="83708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342900" indent="-342900" algn="just" eaLnBrk="1" hangingPunct="1">
              <a:buFont typeface="+mj-lt"/>
              <a:buAutoNum type="alphaLcParenR" startAt="4"/>
              <a:defRPr/>
            </a:pPr>
            <a:r>
              <a:rPr lang="it-IT" altLang="it-IT" i="1" dirty="0" smtClean="0"/>
              <a:t>L’assenza del padre nell’educazione familiare.</a:t>
            </a:r>
            <a:endParaRPr lang="it-IT" altLang="it-IT" i="1" dirty="0"/>
          </a:p>
          <a:p>
            <a:pPr algn="just" eaLnBrk="1" hangingPunct="1">
              <a:defRPr/>
            </a:pPr>
            <a:r>
              <a:rPr lang="it-IT" altLang="it-IT" dirty="0" smtClean="0"/>
              <a:t>Tutti i figli che crescono con una approssimata immagine paterna o, peggio, senza di essa si trovano a disagio nei processi di formazione del super-io e nell’individuazione dell’identità sessuata. Quando il ragazzo non ha in casa la persona del proprio sesso con cui identificarsi e si accorge che la madre non è il modello da assimilare, possono insorgere processi devianti di varia natura. </a:t>
            </a:r>
          </a:p>
          <a:p>
            <a:pPr algn="just" eaLnBrk="1" hangingPunct="1">
              <a:defRPr/>
            </a:pPr>
            <a:r>
              <a:rPr lang="it-IT" altLang="it-IT" dirty="0" smtClean="0"/>
              <a:t>Non si può escludere che la mancanza del padre nuoccia anche alla ragazza perché tanto meglio essa potrà identificarsi con la madre quanto più riuscirà a confrontarsi con il genitore dell’altro sesso.</a:t>
            </a:r>
          </a:p>
          <a:p>
            <a:pPr algn="just" eaLnBrk="1" hangingPunct="1">
              <a:defRPr/>
            </a:pPr>
            <a:endParaRPr lang="it-IT" altLang="it-IT" dirty="0"/>
          </a:p>
          <a:p>
            <a:pPr marL="342900" indent="-342900" algn="just" eaLnBrk="1" hangingPunct="1">
              <a:buFont typeface="+mj-lt"/>
              <a:buAutoNum type="alphaLcParenR" startAt="5"/>
              <a:defRPr/>
            </a:pPr>
            <a:r>
              <a:rPr lang="it-IT" altLang="it-IT" i="1" dirty="0" smtClean="0"/>
              <a:t>L’eccessiva media dipendenza della famiglia.</a:t>
            </a:r>
            <a:endParaRPr lang="it-IT" altLang="it-IT" i="1" dirty="0"/>
          </a:p>
          <a:p>
            <a:pPr algn="just" eaLnBrk="1" hangingPunct="1">
              <a:defRPr/>
            </a:pPr>
            <a:r>
              <a:rPr lang="it-IT" altLang="it-IT" dirty="0" smtClean="0"/>
              <a:t> Quando i genitori fanno del televisore, del p.c., del </a:t>
            </a:r>
            <a:r>
              <a:rPr lang="it-IT" altLang="it-IT" dirty="0" err="1" smtClean="0"/>
              <a:t>tablet</a:t>
            </a:r>
            <a:r>
              <a:rPr lang="it-IT" altLang="it-IT" dirty="0" smtClean="0"/>
              <a:t>, ecc. il passatempo domestico preferito, concedono anche ai figli tempi indeterminati per fruirne a piacere. In tal modo il dialogo genitori-figli si impoverisce a scapito dei secondi e gli strumenti di comunicazione educano (diseducano) i minori sostituendosi agli adulti. </a:t>
            </a:r>
          </a:p>
        </p:txBody>
      </p:sp>
    </p:spTree>
    <p:extLst>
      <p:ext uri="{BB962C8B-B14F-4D97-AF65-F5344CB8AC3E}">
        <p14:creationId xmlns:p14="http://schemas.microsoft.com/office/powerpoint/2010/main" val="35483902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24</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268760"/>
            <a:ext cx="8370888"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342900" indent="-342900" algn="just" eaLnBrk="1" hangingPunct="1">
              <a:buFont typeface="+mj-lt"/>
              <a:buAutoNum type="alphaLcParenR" startAt="6"/>
              <a:defRPr/>
            </a:pPr>
            <a:r>
              <a:rPr lang="it-IT" altLang="it-IT" i="1" dirty="0" smtClean="0"/>
              <a:t>Lo svantaggio socio-culturale sofferto da molti ragazzi.</a:t>
            </a:r>
            <a:endParaRPr lang="it-IT" altLang="it-IT" i="1" dirty="0"/>
          </a:p>
          <a:p>
            <a:pPr algn="just" eaLnBrk="1" hangingPunct="1">
              <a:defRPr/>
            </a:pPr>
            <a:r>
              <a:rPr lang="it-IT" altLang="it-IT" dirty="0" smtClean="0"/>
              <a:t>Le carenze sofferte dai figli delle famiglie disagiate i cui genitori alle prese con un basso reddito stentano a comprendere i benefici della formazione scolastica e quindi non badano molto agli eventuali insuccessi, portano al pessimismo, allo stress, a soffrire di malinconia quando si è soli, ad una alto grado di stimolazione sessuale.</a:t>
            </a:r>
          </a:p>
          <a:p>
            <a:pPr algn="just" eaLnBrk="1" hangingPunct="1">
              <a:defRPr/>
            </a:pPr>
            <a:r>
              <a:rPr lang="it-IT" altLang="it-IT" dirty="0" smtClean="0"/>
              <a:t>In tali condizioni preadolescenti e adolescenti diventano ansiosi, vogliono soddisfare i loro bisogni elementari, non sanno affrontare «i loro compiti educativi» con la promessa di una ricompensa differita, sono inidonei a progettare il futuro.</a:t>
            </a:r>
          </a:p>
          <a:p>
            <a:pPr algn="just" eaLnBrk="1" hangingPunct="1">
              <a:defRPr/>
            </a:pPr>
            <a:r>
              <a:rPr lang="it-IT" altLang="it-IT" dirty="0" smtClean="0"/>
              <a:t> </a:t>
            </a:r>
          </a:p>
          <a:p>
            <a:pPr marL="342900" indent="-342900" algn="just" eaLnBrk="1" hangingPunct="1">
              <a:buFont typeface="+mj-lt"/>
              <a:buAutoNum type="alphaLcParenR" startAt="7"/>
              <a:defRPr/>
            </a:pPr>
            <a:r>
              <a:rPr lang="it-IT" altLang="it-IT" i="1" dirty="0"/>
              <a:t>Premesse per la fiducia di base.</a:t>
            </a:r>
          </a:p>
          <a:p>
            <a:pPr algn="just" eaLnBrk="1" hangingPunct="1">
              <a:defRPr/>
            </a:pPr>
            <a:r>
              <a:rPr lang="it-IT" altLang="it-IT" dirty="0"/>
              <a:t>Accanto alla madre nei primi anni di vita il bambino acquisisce la «fiducia di base», qualità fondamentale dell’esistenza con cui il soggetto impara a confidare in sé e negli altri. Quando questa qualità si indebolisce, subentra nell’adulto la «sfiducia di base» che lo spinge a ritirarsi in sé stesso e ad assumere comportamenti regressivi.</a:t>
            </a:r>
          </a:p>
          <a:p>
            <a:pPr algn="just" eaLnBrk="1" hangingPunct="1">
              <a:defRPr/>
            </a:pPr>
            <a:endParaRPr lang="it-IT" altLang="it-IT" dirty="0" smtClean="0"/>
          </a:p>
          <a:p>
            <a:pPr algn="just" eaLnBrk="1" hangingPunct="1">
              <a:defRPr/>
            </a:pPr>
            <a:endParaRPr lang="it-IT" altLang="it-IT" dirty="0"/>
          </a:p>
        </p:txBody>
      </p:sp>
    </p:spTree>
    <p:extLst>
      <p:ext uri="{BB962C8B-B14F-4D97-AF65-F5344CB8AC3E}">
        <p14:creationId xmlns:p14="http://schemas.microsoft.com/office/powerpoint/2010/main" val="32690321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25</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196752"/>
            <a:ext cx="8370888"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t> </a:t>
            </a:r>
          </a:p>
          <a:p>
            <a:pPr algn="just" eaLnBrk="1" hangingPunct="1">
              <a:defRPr/>
            </a:pPr>
            <a:r>
              <a:rPr lang="it-IT" altLang="it-IT" dirty="0" err="1" smtClean="0"/>
              <a:t>Erikson</a:t>
            </a:r>
            <a:r>
              <a:rPr lang="it-IT" altLang="it-IT" dirty="0" smtClean="0"/>
              <a:t> reputa la «fiducia di base» il «pilastro fondamentale di una personalità sana». Il suo contrario pregiudica gravemente l’equilibrio del singolo.</a:t>
            </a:r>
          </a:p>
          <a:p>
            <a:pPr algn="just" eaLnBrk="1" hangingPunct="1">
              <a:defRPr/>
            </a:pPr>
            <a:endParaRPr lang="it-IT" altLang="it-IT" dirty="0" smtClean="0"/>
          </a:p>
          <a:p>
            <a:pPr marL="342900" indent="-342900" algn="just" eaLnBrk="1" hangingPunct="1">
              <a:buAutoNum type="arabicPeriod"/>
              <a:defRPr/>
            </a:pPr>
            <a:r>
              <a:rPr lang="it-IT" altLang="it-IT" u="sng" dirty="0" smtClean="0"/>
              <a:t>Senso di inferiorità nella fanciullezza.</a:t>
            </a:r>
          </a:p>
          <a:p>
            <a:pPr algn="just" eaLnBrk="1" hangingPunct="1">
              <a:defRPr/>
            </a:pPr>
            <a:r>
              <a:rPr lang="it-IT" altLang="it-IT" u="sng" dirty="0" smtClean="0"/>
              <a:t> </a:t>
            </a:r>
          </a:p>
          <a:p>
            <a:pPr algn="just" eaLnBrk="1" hangingPunct="1">
              <a:defRPr/>
            </a:pPr>
            <a:r>
              <a:rPr lang="it-IT" altLang="it-IT" dirty="0" smtClean="0"/>
              <a:t>Nell’età della scuola primaria ha bisogno di essere sostenuto </a:t>
            </a:r>
            <a:r>
              <a:rPr lang="it-IT" altLang="it-IT" dirty="0" err="1" smtClean="0"/>
              <a:t>affinchè</a:t>
            </a:r>
            <a:r>
              <a:rPr lang="it-IT" altLang="it-IT" dirty="0" smtClean="0"/>
              <a:t> sia soddisfatto di sé, è necessaria pertanto l’attenzione dei genitori, il loro apprezzamento e quello degli altri. Questo «senso di industriosità» si può affievolire, in tal caso il fanciullo sperimenta «inadeguatezza e inferiorità». E’ compito dell’insegnate guidare, sostenere e incoraggiare gli alunni e gli sforzi particolari o i doni di ciascuno. Se prende il sopravvento l’inferiorità emergono condotte competitive o regressive.      </a:t>
            </a:r>
          </a:p>
        </p:txBody>
      </p:sp>
    </p:spTree>
    <p:extLst>
      <p:ext uri="{BB962C8B-B14F-4D97-AF65-F5344CB8AC3E}">
        <p14:creationId xmlns:p14="http://schemas.microsoft.com/office/powerpoint/2010/main" val="3429465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26</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412776"/>
            <a:ext cx="83708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solidFill>
                  <a:prstClr val="black"/>
                </a:solidFill>
              </a:rPr>
              <a:t>2. </a:t>
            </a:r>
            <a:r>
              <a:rPr lang="it-IT" altLang="it-IT" u="sng" dirty="0" smtClean="0">
                <a:solidFill>
                  <a:prstClr val="black"/>
                </a:solidFill>
              </a:rPr>
              <a:t>Dispersione dell’identità</a:t>
            </a:r>
            <a:r>
              <a:rPr lang="it-IT" altLang="it-IT" dirty="0" smtClean="0">
                <a:solidFill>
                  <a:prstClr val="black"/>
                </a:solidFill>
              </a:rPr>
              <a:t>. </a:t>
            </a:r>
          </a:p>
          <a:p>
            <a:pPr algn="just" eaLnBrk="1" hangingPunct="1">
              <a:defRPr/>
            </a:pPr>
            <a:endParaRPr lang="it-IT" altLang="it-IT" dirty="0" smtClean="0">
              <a:solidFill>
                <a:prstClr val="black"/>
              </a:solidFill>
            </a:endParaRPr>
          </a:p>
          <a:p>
            <a:pPr algn="just" eaLnBrk="1" hangingPunct="1">
              <a:defRPr/>
            </a:pPr>
            <a:r>
              <a:rPr lang="it-IT" altLang="it-IT" dirty="0" smtClean="0">
                <a:solidFill>
                  <a:prstClr val="black"/>
                </a:solidFill>
              </a:rPr>
              <a:t>Non pochi adolescenti faticano oggi a capire chi siano, che cosa debbano fare, dove vadano; gli adulti, dal canto loro, sono spesso incapaci di aiutarli. </a:t>
            </a:r>
          </a:p>
          <a:p>
            <a:pPr algn="just" eaLnBrk="1" hangingPunct="1">
              <a:defRPr/>
            </a:pPr>
            <a:r>
              <a:rPr lang="it-IT" altLang="it-IT" dirty="0" smtClean="0">
                <a:solidFill>
                  <a:prstClr val="black"/>
                </a:solidFill>
              </a:rPr>
              <a:t>Quando una serie di dubbi si sono insinuati negli adolescenti circa la loro identità, è fatale che affiorino condotte devianti associate a disturbi di personalità.</a:t>
            </a:r>
          </a:p>
          <a:p>
            <a:pPr algn="just" eaLnBrk="1" hangingPunct="1">
              <a:defRPr/>
            </a:pPr>
            <a:endParaRPr lang="it-IT" altLang="it-IT" dirty="0" smtClean="0">
              <a:solidFill>
                <a:prstClr val="black"/>
              </a:solidFill>
            </a:endParaRPr>
          </a:p>
          <a:p>
            <a:pPr algn="just" eaLnBrk="1" hangingPunct="1">
              <a:defRPr/>
            </a:pPr>
            <a:r>
              <a:rPr lang="it-IT" altLang="it-IT" dirty="0" smtClean="0">
                <a:solidFill>
                  <a:prstClr val="black"/>
                </a:solidFill>
              </a:rPr>
              <a:t>Ma ascoltiamo </a:t>
            </a:r>
            <a:r>
              <a:rPr lang="it-IT" altLang="it-IT" dirty="0" err="1" smtClean="0">
                <a:solidFill>
                  <a:prstClr val="black"/>
                </a:solidFill>
              </a:rPr>
              <a:t>Erikson</a:t>
            </a:r>
            <a:r>
              <a:rPr lang="it-IT" altLang="it-IT" dirty="0" smtClean="0">
                <a:solidFill>
                  <a:prstClr val="black"/>
                </a:solidFill>
              </a:rPr>
              <a:t>: «una volta che il ragazzo è diventato «delinquente», la cosa di cui ha maggiore bisogno, e spesso la sua salvezza, è che i vecchi amici, i suoi consiglieri e il personale giudiziario si rifiutino di etichettarlo subito con una diagnosi e con giudizi sociali, che non tengono conto delle particolari condizioni dinamiche dell’adolescenza. Infatti diagnosticati e trattati nel modo giusto, questi incidenti di tipo psicotico e delinquenziale, non hanno nell’adolescenza il medesimo significato fatale che assumono in altre età».</a:t>
            </a:r>
          </a:p>
          <a:p>
            <a:pPr algn="just" eaLnBrk="1" hangingPunct="1">
              <a:defRPr/>
            </a:pPr>
            <a:r>
              <a:rPr lang="it-IT" altLang="it-IT" dirty="0" smtClean="0">
                <a:solidFill>
                  <a:prstClr val="black"/>
                </a:solidFill>
              </a:rPr>
              <a:t>      </a:t>
            </a:r>
            <a:endParaRPr lang="it-IT" altLang="it-IT" dirty="0" smtClean="0">
              <a:solidFill>
                <a:prstClr val="black"/>
              </a:solidFill>
            </a:endParaRPr>
          </a:p>
        </p:txBody>
      </p:sp>
    </p:spTree>
    <p:extLst>
      <p:ext uri="{BB962C8B-B14F-4D97-AF65-F5344CB8AC3E}">
        <p14:creationId xmlns:p14="http://schemas.microsoft.com/office/powerpoint/2010/main" val="655190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defRPr/>
            </a:pPr>
            <a:r>
              <a:rPr lang="it-IT" altLang="it-IT" dirty="0">
                <a:solidFill>
                  <a:srgbClr val="0000FF"/>
                </a:solidFill>
              </a:rPr>
              <a:t>Prof.ssa A. M. </a:t>
            </a:r>
            <a:r>
              <a:rPr lang="it-IT" altLang="it-IT" dirty="0" err="1">
                <a:solidFill>
                  <a:srgbClr val="0000FF"/>
                </a:solidFill>
              </a:rPr>
              <a:t>Lifonso</a:t>
            </a:r>
            <a:r>
              <a:rPr lang="it-IT" altLang="it-IT" dirty="0">
                <a:solidFill>
                  <a:srgbClr val="0000FF"/>
                </a:solidFill>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fld id="{800A8A7D-E785-474A-B7BC-1E65D76D32FD}" type="slidenum">
              <a:rPr lang="it-IT" altLang="it-IT">
                <a:solidFill>
                  <a:srgbClr val="898989"/>
                </a:solidFill>
              </a:rPr>
              <a:pPr>
                <a:defRPr/>
              </a:pPr>
              <a:t>27</a:t>
            </a:fld>
            <a:endParaRPr lang="it-IT" altLang="it-IT">
              <a:solidFill>
                <a:srgbClr val="898989"/>
              </a:solidFill>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340768"/>
            <a:ext cx="837088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r>
              <a:rPr lang="it-IT" altLang="it-IT" dirty="0" smtClean="0">
                <a:solidFill>
                  <a:prstClr val="black"/>
                </a:solidFill>
              </a:rPr>
              <a:t>3. </a:t>
            </a:r>
            <a:r>
              <a:rPr lang="it-IT" altLang="it-IT" u="sng" dirty="0" smtClean="0">
                <a:solidFill>
                  <a:prstClr val="black"/>
                </a:solidFill>
              </a:rPr>
              <a:t>Incapacità di prospettarsi il futuro in forma positiva.</a:t>
            </a:r>
          </a:p>
          <a:p>
            <a:pPr algn="just" eaLnBrk="1" hangingPunct="1">
              <a:defRPr/>
            </a:pPr>
            <a:r>
              <a:rPr lang="it-IT" altLang="it-IT" u="sng" dirty="0" smtClean="0">
                <a:solidFill>
                  <a:prstClr val="black"/>
                </a:solidFill>
              </a:rPr>
              <a:t> </a:t>
            </a:r>
          </a:p>
          <a:p>
            <a:pPr algn="just" eaLnBrk="1" hangingPunct="1">
              <a:defRPr/>
            </a:pPr>
            <a:r>
              <a:rPr lang="it-IT" altLang="it-IT" dirty="0" smtClean="0">
                <a:solidFill>
                  <a:prstClr val="black"/>
                </a:solidFill>
              </a:rPr>
              <a:t>La confusione in materia di ruoli e l’insufficienza a rinsaldare l’«io» rendono problematica all’adolescente l’individuazione di scopi atti a conferire dignità alla sua vita. Ad esempio non sa optare per l’avvio al lavoro o la prosecuzione degli studi né dare un senso alla sua </a:t>
            </a:r>
            <a:r>
              <a:rPr lang="it-IT" altLang="it-IT" dirty="0" err="1" smtClean="0">
                <a:solidFill>
                  <a:prstClr val="black"/>
                </a:solidFill>
              </a:rPr>
              <a:t>psicoaffettività</a:t>
            </a:r>
            <a:r>
              <a:rPr lang="it-IT" altLang="it-IT" dirty="0" smtClean="0">
                <a:solidFill>
                  <a:prstClr val="black"/>
                </a:solidFill>
              </a:rPr>
              <a:t>.</a:t>
            </a:r>
          </a:p>
          <a:p>
            <a:pPr algn="just" eaLnBrk="1" hangingPunct="1">
              <a:defRPr/>
            </a:pPr>
            <a:r>
              <a:rPr lang="it-IT" altLang="it-IT" dirty="0" smtClean="0">
                <a:solidFill>
                  <a:prstClr val="black"/>
                </a:solidFill>
              </a:rPr>
              <a:t>Negli anni seguenti si riscontra in molti tale incertezza. L’adolescente ripiega allora, non di rado, sul quotidiano e persegue la gratificazione immediata</a:t>
            </a:r>
          </a:p>
          <a:p>
            <a:pPr algn="just" eaLnBrk="1" hangingPunct="1">
              <a:defRPr/>
            </a:pPr>
            <a:endParaRPr lang="it-IT" altLang="it-IT" dirty="0">
              <a:solidFill>
                <a:prstClr val="black"/>
              </a:solidFill>
            </a:endParaRPr>
          </a:p>
          <a:p>
            <a:pPr algn="just" eaLnBrk="1" hangingPunct="1">
              <a:defRPr/>
            </a:pPr>
            <a:r>
              <a:rPr lang="it-IT" altLang="it-IT" dirty="0" smtClean="0">
                <a:solidFill>
                  <a:prstClr val="black"/>
                </a:solidFill>
              </a:rPr>
              <a:t>4. </a:t>
            </a:r>
            <a:r>
              <a:rPr lang="it-IT" altLang="it-IT" u="sng" dirty="0" smtClean="0">
                <a:solidFill>
                  <a:prstClr val="black"/>
                </a:solidFill>
              </a:rPr>
              <a:t>Coinvolgimento nella cultura dei coetanei</a:t>
            </a:r>
            <a:r>
              <a:rPr lang="it-IT" altLang="it-IT" dirty="0" smtClean="0">
                <a:solidFill>
                  <a:prstClr val="black"/>
                </a:solidFill>
              </a:rPr>
              <a:t>.</a:t>
            </a:r>
          </a:p>
          <a:p>
            <a:pPr algn="just" eaLnBrk="1" hangingPunct="1">
              <a:defRPr/>
            </a:pPr>
            <a:endParaRPr lang="it-IT" altLang="it-IT" dirty="0" smtClean="0">
              <a:solidFill>
                <a:prstClr val="black"/>
              </a:solidFill>
            </a:endParaRPr>
          </a:p>
          <a:p>
            <a:pPr algn="just" eaLnBrk="1" hangingPunct="1">
              <a:defRPr/>
            </a:pPr>
            <a:r>
              <a:rPr lang="it-IT" altLang="it-IT" dirty="0" smtClean="0">
                <a:solidFill>
                  <a:prstClr val="black"/>
                </a:solidFill>
              </a:rPr>
              <a:t>Quanto più si indebolisce in famiglia l’educazione dei figli, tanto più si intensifica l’attrazione esercitata dalle condotte proposte e adottate dal gruppo di riferimento. Ne consegue un’introiezione acritica delle stesse in forza della quale il metro di giudizio dei pari diventa anche la regola personale. </a:t>
            </a:r>
          </a:p>
          <a:p>
            <a:pPr algn="just" eaLnBrk="1" hangingPunct="1">
              <a:defRPr/>
            </a:pPr>
            <a:r>
              <a:rPr lang="it-IT" altLang="it-IT" dirty="0" smtClean="0">
                <a:solidFill>
                  <a:prstClr val="black"/>
                </a:solidFill>
              </a:rPr>
              <a:t> </a:t>
            </a:r>
          </a:p>
          <a:p>
            <a:pPr algn="just" eaLnBrk="1" hangingPunct="1">
              <a:defRPr/>
            </a:pPr>
            <a:r>
              <a:rPr lang="it-IT" altLang="it-IT" dirty="0" smtClean="0">
                <a:solidFill>
                  <a:prstClr val="black"/>
                </a:solidFill>
              </a:rPr>
              <a:t> </a:t>
            </a:r>
            <a:endParaRPr lang="it-IT" altLang="it-IT" dirty="0" smtClean="0">
              <a:solidFill>
                <a:prstClr val="black"/>
              </a:solidFill>
            </a:endParaRPr>
          </a:p>
        </p:txBody>
      </p:sp>
    </p:spTree>
    <p:extLst>
      <p:ext uri="{BB962C8B-B14F-4D97-AF65-F5344CB8AC3E}">
        <p14:creationId xmlns:p14="http://schemas.microsoft.com/office/powerpoint/2010/main" val="3613429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65766" y="1196752"/>
            <a:ext cx="836495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spcBef>
                <a:spcPct val="0"/>
              </a:spcBef>
              <a:spcAft>
                <a:spcPct val="0"/>
              </a:spcAft>
              <a:buClrTx/>
              <a:buSzTx/>
              <a:buFontTx/>
              <a:buNone/>
              <a:tabLst/>
              <a:defRPr/>
            </a:pPr>
            <a:r>
              <a:rPr lang="it-IT" altLang="it-IT" dirty="0" smtClean="0">
                <a:solidFill>
                  <a:prstClr val="black"/>
                </a:solidFill>
              </a:rPr>
              <a:t>Preadolescenti e adolescenti sono quindi investiti da messaggi contraddittori, differenti o, addirittura, opposti che producono squilibri e turbamenti. Sono comprensibili allora i ritardi e le fragilità nei comportamenti di numerosi ragazzi che, nei casi più gravi, giungono a privilegiare la fuga, la devianza e la rinuncia. Ciò deriva, anche dal non aver saputo elaborare e proporre, da parte di molte istituzioni educative, prime fra tutte la famiglia e la scuola, </a:t>
            </a:r>
            <a:r>
              <a:rPr lang="it-IT" altLang="it-IT" dirty="0" smtClean="0">
                <a:solidFill>
                  <a:srgbClr val="0000FF"/>
                </a:solidFill>
              </a:rPr>
              <a:t>stili di vita e significati</a:t>
            </a:r>
            <a:r>
              <a:rPr lang="it-IT" altLang="it-IT" dirty="0" smtClean="0"/>
              <a:t> credibili e coinvolgenti.</a:t>
            </a:r>
          </a:p>
          <a:p>
            <a:pPr marL="0" marR="0" lvl="0" indent="0" algn="just" defTabSz="914400" rtl="0" eaLnBrk="1" fontAlgn="base" latinLnBrk="0" hangingPunct="1">
              <a:spcBef>
                <a:spcPct val="0"/>
              </a:spcBef>
              <a:spcAft>
                <a:spcPct val="0"/>
              </a:spcAft>
              <a:buClrTx/>
              <a:buSzTx/>
              <a:buFontTx/>
              <a:buNone/>
              <a:tabLst/>
              <a:defRPr/>
            </a:pPr>
            <a:endParaRPr lang="it-IT" altLang="it-IT" dirty="0">
              <a:solidFill>
                <a:srgbClr val="0000FF"/>
              </a:solidFill>
            </a:endParaRPr>
          </a:p>
          <a:p>
            <a:pPr marL="0" marR="0" lvl="0" indent="0" algn="just" defTabSz="914400" rtl="0" eaLnBrk="1" fontAlgn="base" latinLnBrk="0" hangingPunct="1">
              <a:spcBef>
                <a:spcPct val="0"/>
              </a:spcBef>
              <a:spcAft>
                <a:spcPct val="0"/>
              </a:spcAft>
              <a:buClrTx/>
              <a:buSzTx/>
              <a:buFontTx/>
              <a:buNone/>
              <a:tabLst/>
              <a:defRPr/>
            </a:pPr>
            <a:r>
              <a:rPr lang="it-IT" altLang="it-IT" dirty="0" smtClean="0"/>
              <a:t>La famiglia è il primo ambiente sociale ed educativo in cui il soggetto apprende  conoscenze, comportamenti, regole, valori; le trasformazioni hanno inciso su tutti i suoi aspetti, economico, giuridici, relazionale, educativo; si parla di crisi dell’istituto familiare.</a:t>
            </a:r>
          </a:p>
          <a:p>
            <a:pPr marL="0" marR="0" lvl="0" indent="0" algn="just" defTabSz="914400" rtl="0" eaLnBrk="1" fontAlgn="base" latinLnBrk="0" hangingPunct="1">
              <a:spcBef>
                <a:spcPct val="0"/>
              </a:spcBef>
              <a:spcAft>
                <a:spcPct val="0"/>
              </a:spcAft>
              <a:buClrTx/>
              <a:buSzTx/>
              <a:buFontTx/>
              <a:buNone/>
              <a:tabLst/>
              <a:defRPr/>
            </a:pPr>
            <a:endParaRPr lang="it-IT" altLang="it-IT" dirty="0"/>
          </a:p>
          <a:p>
            <a:pPr marL="0" marR="0" lvl="0" indent="0" algn="just" defTabSz="914400" rtl="0" eaLnBrk="1" fontAlgn="base" latinLnBrk="0" hangingPunct="1">
              <a:spcBef>
                <a:spcPct val="0"/>
              </a:spcBef>
              <a:spcAft>
                <a:spcPct val="0"/>
              </a:spcAft>
              <a:buClrTx/>
              <a:buSzTx/>
              <a:buFontTx/>
              <a:buNone/>
              <a:tabLst/>
              <a:defRPr/>
            </a:pPr>
            <a:r>
              <a:rPr lang="it-IT" altLang="it-IT" dirty="0" smtClean="0"/>
              <a:t>Le crisi, le separazioni dei genitori e i conflitti che ne derivano investono in particolar modo i figli che possono giungere a vivere sensi di colpa e a ritirarsi in una «angosciosa solitudine». L’incoerenza e il delegare ad altri il compito educativo, fanno sì che la famiglia soprattutto nei confronti dei figli preadolescenti e adolescenti, «perda colpi».  </a:t>
            </a:r>
            <a:r>
              <a:rPr lang="it-IT" altLang="it-IT" sz="1600" dirty="0" smtClean="0"/>
              <a:t> </a:t>
            </a: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29533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77532" y="1556792"/>
            <a:ext cx="8360544"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solidFill>
                  <a:prstClr val="black"/>
                </a:solidFill>
              </a:rPr>
              <a:t>I figli, pertanto, si rifugiano nel gruppo dei pari, nelle mode prevalenti ed eccentriche, nei mass-media e nella cultura multimediale.</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dirty="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solidFill>
                  <a:prstClr val="black"/>
                </a:solidFill>
              </a:rPr>
              <a:t>Il disagio e il malessere che si verificano all’interno della famiglia possono poi presentarsi anche all’interno dell’istituzione scolastica. Il passaggio dalla scuola primaria alla media rappresenta un momento di disorientamento e di prova; l’angoscia, l’incertezza, la confusione sono tratti essenziali di questa età. </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dirty="0" smtClean="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solidFill>
                  <a:prstClr val="black"/>
                </a:solidFill>
              </a:rPr>
              <a:t>Il preadolescente, col suo comportamento, accusa le prime incomprensioni nell’ambito familiare, è taciturno, ha un umore incostante e tende a prediligere gli amici; per lui la famiglia è ormai «troppo stretta.»</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dirty="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solidFill>
                  <a:prstClr val="black"/>
                </a:solidFill>
              </a:rPr>
              <a:t>La scuola tende ad acuire le preoccupazioni del ragazzo perché «esige applicazione e registra risultati». ( </a:t>
            </a:r>
            <a:r>
              <a:rPr lang="it-IT" altLang="it-IT" dirty="0" err="1" smtClean="0">
                <a:solidFill>
                  <a:prstClr val="black"/>
                </a:solidFill>
              </a:rPr>
              <a:t>M.Laeng</a:t>
            </a:r>
            <a:r>
              <a:rPr lang="it-IT" altLang="it-IT" dirty="0" smtClean="0">
                <a:solidFill>
                  <a:prstClr val="black"/>
                </a:solidFill>
              </a:rPr>
              <a:t> ) In essa occorre anche apprendere a rapportarsi con i compagni e a considerare gli insegnanti una «controparte».</a:t>
            </a:r>
            <a:endParaRPr kumimoji="0" lang="it-IT" altLang="it-IT" i="0" u="none" strike="noStrike" kern="120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2177721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67544" y="1700808"/>
            <a:ext cx="8360544"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just" eaLnBrk="1" hangingPunct="1">
              <a:defRPr/>
            </a:pPr>
            <a:r>
              <a:rPr lang="it-IT" altLang="it-IT" dirty="0" smtClean="0">
                <a:solidFill>
                  <a:prstClr val="black"/>
                </a:solidFill>
              </a:rPr>
              <a:t>Tutte queste situazioni, accompagnate ad altre più gravi quali il disadattamento, la devianza e il contagio della droga costituiscono una parte non piccola dei problemi che li angosciano.</a:t>
            </a:r>
          </a:p>
          <a:p>
            <a:pPr lvl="0" algn="just" eaLnBrk="1" hangingPunct="1">
              <a:defRPr/>
            </a:pPr>
            <a:endParaRPr lang="it-IT" altLang="it-IT" dirty="0">
              <a:solidFill>
                <a:prstClr val="black"/>
              </a:solidFill>
            </a:endParaRPr>
          </a:p>
          <a:p>
            <a:pPr lvl="0" algn="just" eaLnBrk="1" hangingPunct="1">
              <a:defRPr/>
            </a:pPr>
            <a:r>
              <a:rPr lang="it-IT" altLang="it-IT" dirty="0" smtClean="0">
                <a:solidFill>
                  <a:prstClr val="black"/>
                </a:solidFill>
              </a:rPr>
              <a:t>L’adolescente è più vicino all’età adulta e i «problemi tempestosi « della preadolescenza sono stati in misura superati. Egli vive il dilemma della scelta tra l’attività lavorativa e il proseguimento negli studi. Ciò che è necessario evitare è una scelta immotivata, precipitosa e arbitraria.</a:t>
            </a:r>
          </a:p>
          <a:p>
            <a:pPr lvl="0" algn="just" eaLnBrk="1" hangingPunct="1">
              <a:defRPr/>
            </a:pPr>
            <a:endParaRPr lang="it-IT" altLang="it-IT" dirty="0">
              <a:solidFill>
                <a:prstClr val="black"/>
              </a:solidFill>
            </a:endParaRPr>
          </a:p>
          <a:p>
            <a:pPr lvl="0" algn="just" eaLnBrk="1" hangingPunct="1">
              <a:defRPr/>
            </a:pPr>
            <a:r>
              <a:rPr lang="it-IT" altLang="it-IT" dirty="0" smtClean="0">
                <a:solidFill>
                  <a:prstClr val="black"/>
                </a:solidFill>
              </a:rPr>
              <a:t>Bisogna che le aspirazioni siano rapportate alla realtà, ai mezzi e alle risorse familiari. L’esperienza scolastica può rappresentare una preziosa occasione perché l’adolescente impari a comprendere le situazioni e ad assumere posizione dinanzi ad esse, cogliere le distanze tra il piano dei desideri e delle    aspettative e il piano delle possibilità effettive.  </a:t>
            </a:r>
            <a:endParaRPr lang="it-IT" altLang="it-IT" sz="1600" b="1" dirty="0">
              <a:solidFill>
                <a:prstClr val="black"/>
              </a:solidFill>
            </a:endParaRPr>
          </a:p>
        </p:txBody>
      </p:sp>
    </p:spTree>
    <p:extLst>
      <p:ext uri="{BB962C8B-B14F-4D97-AF65-F5344CB8AC3E}">
        <p14:creationId xmlns:p14="http://schemas.microsoft.com/office/powerpoint/2010/main" val="38012822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542280" y="1628800"/>
            <a:ext cx="8285808"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solidFill>
                  <a:prstClr val="black"/>
                </a:solidFill>
              </a:rPr>
              <a:t>La</a:t>
            </a:r>
            <a:r>
              <a:rPr lang="it-IT" altLang="it-IT" b="1" dirty="0" smtClean="0">
                <a:solidFill>
                  <a:prstClr val="black"/>
                </a:solidFill>
              </a:rPr>
              <a:t>  </a:t>
            </a:r>
            <a:r>
              <a:rPr lang="it-IT" altLang="it-IT" dirty="0" smtClean="0">
                <a:solidFill>
                  <a:prstClr val="black"/>
                </a:solidFill>
              </a:rPr>
              <a:t>scuola corre il rischio, a volte, di attuare «l’alienazione» della persona perché i docenti con tutta una serie di atteggiamenti e comportamenti, potrebbero costituire motivo di disagio, discriminazione ed emarginazione per tanti alunni e non favorire così l’inclusione.</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b="1" dirty="0">
              <a:solidFill>
                <a:prstClr val="black"/>
              </a:solidFill>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t>Il comportamento dell’insegnante si dimostra dunque estremamente importante circa la fruibilità delle opportunità educative e didattiche al punto che meccanismi di «</a:t>
            </a:r>
            <a:r>
              <a:rPr lang="it-IT" altLang="it-IT" dirty="0" err="1" smtClean="0"/>
              <a:t>etichettazione</a:t>
            </a:r>
            <a:r>
              <a:rPr lang="it-IT" altLang="it-IT" dirty="0" smtClean="0"/>
              <a:t>», di «stigmatizzazione», e di non accettazione della «diversità» culturale possono condurre all’abbandono scolastico.</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it-IT" altLang="it-IT" dirty="0"/>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t>L’esame delle problematiche relative alla preadolescenza e alla adolescenza hanno evidenziato la tendenza dei soggetti che attraversano tali stadi a privilegiare la vita di gruppo e a tessere relazioni con i propri simili.</a:t>
            </a:r>
          </a:p>
          <a:p>
            <a:pPr marL="0" marR="0" lvl="0" indent="0" algn="just" defTabSz="914400" rtl="0" eaLnBrk="1" fontAlgn="base" latinLnBrk="0" hangingPunct="1">
              <a:lnSpc>
                <a:spcPct val="100000"/>
              </a:lnSpc>
              <a:spcBef>
                <a:spcPct val="0"/>
              </a:spcBef>
              <a:spcAft>
                <a:spcPct val="0"/>
              </a:spcAft>
              <a:buClrTx/>
              <a:buSzTx/>
              <a:buFontTx/>
              <a:buNone/>
              <a:tabLst/>
              <a:defRPr/>
            </a:pPr>
            <a:r>
              <a:rPr lang="it-IT" altLang="it-IT" dirty="0" smtClean="0"/>
              <a:t>E’ questo il senso di appartenenza che inizialmente è un semplice </a:t>
            </a:r>
            <a:r>
              <a:rPr lang="it-IT" altLang="it-IT" dirty="0" smtClean="0">
                <a:solidFill>
                  <a:srgbClr val="0000FF"/>
                </a:solidFill>
              </a:rPr>
              <a:t>«dato», </a:t>
            </a:r>
            <a:r>
              <a:rPr lang="it-IT" altLang="it-IT" dirty="0" smtClean="0"/>
              <a:t>diviene nel corso dello sviluppo un </a:t>
            </a:r>
            <a:r>
              <a:rPr lang="it-IT" altLang="it-IT" dirty="0" smtClean="0">
                <a:solidFill>
                  <a:srgbClr val="0000FF"/>
                </a:solidFill>
              </a:rPr>
              <a:t>«bisogno»</a:t>
            </a:r>
            <a:r>
              <a:rPr lang="it-IT" altLang="it-IT" dirty="0" smtClean="0"/>
              <a:t> per poi definirsi come </a:t>
            </a:r>
            <a:r>
              <a:rPr lang="it-IT" altLang="it-IT" dirty="0" smtClean="0">
                <a:solidFill>
                  <a:srgbClr val="0000FF"/>
                </a:solidFill>
              </a:rPr>
              <a:t>«compito». </a:t>
            </a:r>
            <a:endParaRPr kumimoji="0" lang="it-IT" altLang="it-IT"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15386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523689"/>
            <a:ext cx="83708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R="0" lvl="0" algn="just" defTabSz="914400" rtl="0" eaLnBrk="1" fontAlgn="base" latinLnBrk="0" hangingPunct="1">
              <a:lnSpc>
                <a:spcPct val="100000"/>
              </a:lnSpc>
              <a:spcBef>
                <a:spcPct val="0"/>
              </a:spcBef>
              <a:spcAft>
                <a:spcPct val="0"/>
              </a:spcAft>
              <a:buClrTx/>
              <a:buSzTx/>
              <a:tabLst/>
              <a:defRPr/>
            </a:pPr>
            <a:r>
              <a:rPr lang="it-IT" altLang="it-IT" dirty="0" smtClean="0">
                <a:solidFill>
                  <a:prstClr val="black"/>
                </a:solidFill>
              </a:rPr>
              <a:t>L’appartenenza è infatti un dato, poiché ognuno nasce in una famiglia, in una cultura, in un gruppo sociale; è un bisogno in quanto ciascuno avverte l’esigenza di appartenere ad un gruppo e a un contesto; diventa poi un compito perché la persona si impegna a consolidare «valori e motivi condivisi». (N. Paparella, 1996).</a:t>
            </a:r>
          </a:p>
          <a:p>
            <a:pPr marR="0" lvl="0" algn="just" defTabSz="914400" rtl="0" eaLnBrk="1" fontAlgn="base" latinLnBrk="0" hangingPunct="1">
              <a:lnSpc>
                <a:spcPct val="100000"/>
              </a:lnSpc>
              <a:spcBef>
                <a:spcPct val="0"/>
              </a:spcBef>
              <a:spcAft>
                <a:spcPct val="0"/>
              </a:spcAft>
              <a:buClrTx/>
              <a:buSzTx/>
              <a:tabLst/>
              <a:defRPr/>
            </a:pPr>
            <a:endParaRPr lang="it-IT" altLang="it-IT" dirty="0">
              <a:solidFill>
                <a:prstClr val="black"/>
              </a:solidFill>
            </a:endParaRPr>
          </a:p>
          <a:p>
            <a:pPr marR="0" lvl="0" algn="just" defTabSz="914400" rtl="0" eaLnBrk="1" fontAlgn="base" latinLnBrk="0" hangingPunct="1">
              <a:lnSpc>
                <a:spcPct val="100000"/>
              </a:lnSpc>
              <a:spcBef>
                <a:spcPct val="0"/>
              </a:spcBef>
              <a:spcAft>
                <a:spcPct val="0"/>
              </a:spcAft>
              <a:buClrTx/>
              <a:buSzTx/>
              <a:tabLst/>
              <a:defRPr/>
            </a:pPr>
            <a:r>
              <a:rPr lang="it-IT" altLang="it-IT" dirty="0" smtClean="0">
                <a:solidFill>
                  <a:prstClr val="black"/>
                </a:solidFill>
              </a:rPr>
              <a:t>Ogni persona appartiene ad una determinata società di cui assorbe modelli e orientamenti culturali. Lo sviluppo della persona è pertanto essenzialmente un «processo sociale».</a:t>
            </a:r>
          </a:p>
          <a:p>
            <a:pPr marR="0" lvl="0" algn="just" defTabSz="914400" rtl="0" eaLnBrk="1" fontAlgn="base" latinLnBrk="0" hangingPunct="1">
              <a:lnSpc>
                <a:spcPct val="100000"/>
              </a:lnSpc>
              <a:spcBef>
                <a:spcPct val="0"/>
              </a:spcBef>
              <a:spcAft>
                <a:spcPct val="0"/>
              </a:spcAft>
              <a:buClrTx/>
              <a:buSzTx/>
              <a:tabLst/>
              <a:defRPr/>
            </a:pPr>
            <a:endParaRPr lang="it-IT" altLang="it-IT" dirty="0">
              <a:solidFill>
                <a:prstClr val="black"/>
              </a:solidFill>
            </a:endParaRPr>
          </a:p>
          <a:p>
            <a:pPr marR="0" lvl="0" algn="just" defTabSz="914400" rtl="0" eaLnBrk="1" fontAlgn="base" latinLnBrk="0" hangingPunct="1">
              <a:lnSpc>
                <a:spcPct val="100000"/>
              </a:lnSpc>
              <a:spcBef>
                <a:spcPct val="0"/>
              </a:spcBef>
              <a:spcAft>
                <a:spcPct val="0"/>
              </a:spcAft>
              <a:buClrTx/>
              <a:buSzTx/>
              <a:tabLst/>
              <a:defRPr/>
            </a:pPr>
            <a:r>
              <a:rPr lang="it-IT" altLang="it-IT" dirty="0" smtClean="0">
                <a:solidFill>
                  <a:prstClr val="black"/>
                </a:solidFill>
              </a:rPr>
              <a:t>La tendenza a rapportarsi agli «altri» e a procedere nell’identificazione di sé in un gruppo si segnala con maggiore evidenza nei periodi in questione poiché proprio in essi il soggetto vede nel gruppo un’occasione per crescere, soddisfare i bisogni essenziali, superare le situazioni dolorose. In generale possiamo definire il gruppo come un insieme di individui che hanno relazioni reciproche e che interagiscono tra di loro.  </a:t>
            </a:r>
            <a:endParaRPr lang="it-IT" altLang="it-IT" dirty="0">
              <a:solidFill>
                <a:prstClr val="black"/>
              </a:solidFill>
            </a:endParaRPr>
          </a:p>
        </p:txBody>
      </p:sp>
    </p:spTree>
    <p:extLst>
      <p:ext uri="{BB962C8B-B14F-4D97-AF65-F5344CB8AC3E}">
        <p14:creationId xmlns:p14="http://schemas.microsoft.com/office/powerpoint/2010/main" val="2008190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772816"/>
            <a:ext cx="8370888"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R="0" lvl="0" algn="just" defTabSz="914400" rtl="0" eaLnBrk="1" fontAlgn="base" latinLnBrk="0" hangingPunct="1">
              <a:lnSpc>
                <a:spcPct val="100000"/>
              </a:lnSpc>
              <a:spcBef>
                <a:spcPct val="0"/>
              </a:spcBef>
              <a:spcAft>
                <a:spcPct val="0"/>
              </a:spcAft>
              <a:buClrTx/>
              <a:buSzTx/>
              <a:tabLst/>
              <a:defRPr/>
            </a:pPr>
            <a:r>
              <a:rPr lang="it-IT" altLang="it-IT" dirty="0" smtClean="0">
                <a:solidFill>
                  <a:prstClr val="black"/>
                </a:solidFill>
              </a:rPr>
              <a:t>L’appartenenza al gruppo genera sicurezza personale attraverso l’accettazione e il sostegno; il gruppo definisce «la visione del mondo… il giusto e l’errato… e gli scopi dell’esistenza».</a:t>
            </a:r>
          </a:p>
          <a:p>
            <a:pPr marR="0" lvl="0" algn="just" defTabSz="914400" rtl="0" eaLnBrk="1" fontAlgn="base" latinLnBrk="0" hangingPunct="1">
              <a:lnSpc>
                <a:spcPct val="100000"/>
              </a:lnSpc>
              <a:spcBef>
                <a:spcPct val="0"/>
              </a:spcBef>
              <a:spcAft>
                <a:spcPct val="0"/>
              </a:spcAft>
              <a:buClrTx/>
              <a:buSzTx/>
              <a:tabLst/>
              <a:defRPr/>
            </a:pPr>
            <a:endParaRPr lang="it-IT" altLang="it-IT" dirty="0">
              <a:solidFill>
                <a:prstClr val="black"/>
              </a:solidFill>
            </a:endParaRPr>
          </a:p>
          <a:p>
            <a:pPr marR="0" lvl="0" algn="just" defTabSz="914400" rtl="0" eaLnBrk="1" fontAlgn="base" latinLnBrk="0" hangingPunct="1">
              <a:lnSpc>
                <a:spcPct val="100000"/>
              </a:lnSpc>
              <a:spcBef>
                <a:spcPct val="0"/>
              </a:spcBef>
              <a:spcAft>
                <a:spcPct val="0"/>
              </a:spcAft>
              <a:buClrTx/>
              <a:buSzTx/>
              <a:tabLst/>
              <a:defRPr/>
            </a:pPr>
            <a:r>
              <a:rPr lang="it-IT" altLang="it-IT" dirty="0" smtClean="0">
                <a:solidFill>
                  <a:prstClr val="black"/>
                </a:solidFill>
              </a:rPr>
              <a:t>Mediante il gruppo, nella preadolescenza e nell’adolescenza, si ha possibilità di sperimentare forme di confronto sociale, si ha modo di valutare e precisare le proprie emozioni, i propri sentimenti e le proprie azioni.</a:t>
            </a:r>
          </a:p>
          <a:p>
            <a:pPr marR="0" lvl="0" algn="just" defTabSz="914400" rtl="0" eaLnBrk="1" fontAlgn="base" latinLnBrk="0" hangingPunct="1">
              <a:lnSpc>
                <a:spcPct val="100000"/>
              </a:lnSpc>
              <a:spcBef>
                <a:spcPct val="0"/>
              </a:spcBef>
              <a:spcAft>
                <a:spcPct val="0"/>
              </a:spcAft>
              <a:buClrTx/>
              <a:buSzTx/>
              <a:tabLst/>
              <a:defRPr/>
            </a:pPr>
            <a:endParaRPr lang="it-IT" altLang="it-IT" dirty="0">
              <a:solidFill>
                <a:prstClr val="black"/>
              </a:solidFill>
            </a:endParaRPr>
          </a:p>
          <a:p>
            <a:pPr marR="0" lvl="0" algn="just" defTabSz="914400" rtl="0" eaLnBrk="1" fontAlgn="base" latinLnBrk="0" hangingPunct="1">
              <a:lnSpc>
                <a:spcPct val="100000"/>
              </a:lnSpc>
              <a:spcBef>
                <a:spcPct val="0"/>
              </a:spcBef>
              <a:spcAft>
                <a:spcPct val="0"/>
              </a:spcAft>
              <a:buClrTx/>
              <a:buSzTx/>
              <a:tabLst/>
              <a:defRPr/>
            </a:pPr>
            <a:r>
              <a:rPr lang="it-IT" altLang="it-IT" dirty="0" smtClean="0">
                <a:solidFill>
                  <a:prstClr val="black"/>
                </a:solidFill>
              </a:rPr>
              <a:t>Nel gruppo il soggetto struttura e ristruttura la propria personalità attraverso la verifica ed il confronto col pensare e l’agire altrui. In questa ricerca di autonomia il gruppo diventa una opportuna risorsa, in esso il soggetto sperimenta la responsabilità, l’amicizia e la fedeltà.</a:t>
            </a:r>
          </a:p>
          <a:p>
            <a:pPr marR="0" lvl="0" algn="just" defTabSz="914400" rtl="0" eaLnBrk="1" fontAlgn="base" latinLnBrk="0" hangingPunct="1">
              <a:lnSpc>
                <a:spcPct val="100000"/>
              </a:lnSpc>
              <a:spcBef>
                <a:spcPct val="0"/>
              </a:spcBef>
              <a:spcAft>
                <a:spcPct val="0"/>
              </a:spcAft>
              <a:buClrTx/>
              <a:buSzTx/>
              <a:tabLst/>
              <a:defRPr/>
            </a:pPr>
            <a:endParaRPr lang="it-IT" altLang="it-IT" dirty="0">
              <a:solidFill>
                <a:prstClr val="black"/>
              </a:solidFill>
            </a:endParaRPr>
          </a:p>
        </p:txBody>
      </p:sp>
    </p:spTree>
    <p:extLst>
      <p:ext uri="{BB962C8B-B14F-4D97-AF65-F5344CB8AC3E}">
        <p14:creationId xmlns:p14="http://schemas.microsoft.com/office/powerpoint/2010/main" val="24761454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4">
            <a:extLst>
              <a:ext uri="{FF2B5EF4-FFF2-40B4-BE49-F238E27FC236}">
                <a16:creationId xmlns="" xmlns:a16="http://schemas.microsoft.com/office/drawing/2014/main" id="{3A662B2C-DBF9-4B56-BA12-90F323006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1163" y="274638"/>
            <a:ext cx="7969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a:extLst>
              <a:ext uri="{FF2B5EF4-FFF2-40B4-BE49-F238E27FC236}">
                <a16:creationId xmlns="" xmlns:a16="http://schemas.microsoft.com/office/drawing/2014/main" id="{A5C4B1E5-685D-4EDD-9654-1C27ADD4663B}"/>
              </a:ext>
            </a:extLst>
          </p:cNvPr>
          <p:cNvSpPr>
            <a:spLocks noGrp="1" noRot="1" noChangeArrowheads="1"/>
          </p:cNvSpPr>
          <p:nvPr>
            <p:ph type="title"/>
          </p:nvPr>
        </p:nvSpPr>
        <p:spPr>
          <a:xfrm>
            <a:off x="457200" y="274638"/>
            <a:ext cx="7067550" cy="754062"/>
          </a:xfrm>
        </p:spPr>
        <p:txBody>
          <a:bodyPr/>
          <a:lstStyle/>
          <a:p>
            <a:pPr algn="l" eaLnBrk="1" hangingPunct="1"/>
            <a:r>
              <a:rPr lang="it-IT" altLang="it-IT" sz="1800" dirty="0">
                <a:solidFill>
                  <a:srgbClr val="0000FF"/>
                </a:solidFill>
                <a:latin typeface="Tahoma" panose="020B0604030504040204" pitchFamily="34" charset="0"/>
                <a:cs typeface="Tahoma" panose="020B0604030504040204" pitchFamily="34" charset="0"/>
              </a:rPr>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PERCORSO FORMATIVO RELATIVO AI 24 CFU/CFA </a:t>
            </a:r>
            <a:br>
              <a:rPr lang="it-IT" altLang="it-IT" sz="1800" dirty="0">
                <a:solidFill>
                  <a:srgbClr val="0000FF"/>
                </a:solidFill>
                <a:latin typeface="Tahoma" panose="020B0604030504040204" pitchFamily="34" charset="0"/>
                <a:cs typeface="Tahoma" panose="020B0604030504040204" pitchFamily="34" charset="0"/>
              </a:rPr>
            </a:br>
            <a:r>
              <a:rPr lang="it-IT" altLang="it-IT" sz="1800" dirty="0">
                <a:solidFill>
                  <a:srgbClr val="0000FF"/>
                </a:solidFill>
                <a:latin typeface="Tahoma" panose="020B0604030504040204" pitchFamily="34" charset="0"/>
                <a:cs typeface="Tahoma" panose="020B0604030504040204" pitchFamily="34" charset="0"/>
              </a:rPr>
              <a:t>di cui all’art. 2, comma 4</a:t>
            </a:r>
            <a:br>
              <a:rPr lang="it-IT" altLang="it-IT" sz="1800" dirty="0">
                <a:solidFill>
                  <a:srgbClr val="0000FF"/>
                </a:solidFill>
                <a:latin typeface="Tahoma" panose="020B0604030504040204" pitchFamily="34" charset="0"/>
                <a:cs typeface="Tahoma" panose="020B0604030504040204" pitchFamily="34" charset="0"/>
              </a:rPr>
            </a:br>
            <a:endParaRPr lang="it-IT" altLang="it-IT" sz="1800" dirty="0">
              <a:solidFill>
                <a:srgbClr val="0000FF"/>
              </a:solidFill>
              <a:latin typeface="Tahoma" panose="020B0604030504040204" pitchFamily="34" charset="0"/>
              <a:cs typeface="Tahoma" panose="020B0604030504040204" pitchFamily="34" charset="0"/>
            </a:endParaRPr>
          </a:p>
        </p:txBody>
      </p:sp>
      <p:sp>
        <p:nvSpPr>
          <p:cNvPr id="2052" name="Segnaposto piè di pagina 1">
            <a:extLst>
              <a:ext uri="{FF2B5EF4-FFF2-40B4-BE49-F238E27FC236}">
                <a16:creationId xmlns="" xmlns:a16="http://schemas.microsoft.com/office/drawing/2014/main" id="{0E09132B-7ADD-4F4C-9D9B-89FC12AA01A3}"/>
              </a:ext>
            </a:extLst>
          </p:cNvPr>
          <p:cNvSpPr>
            <a:spLocks noGrp="1"/>
          </p:cNvSpPr>
          <p:nvPr>
            <p:ph type="ftr" sz="quarter" idx="11"/>
          </p:nvPr>
        </p:nvSpPr>
        <p:spPr bwMode="auto">
          <a:xfrm>
            <a:off x="468313" y="6356350"/>
            <a:ext cx="755967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Prof.ssa A. M. </a:t>
            </a:r>
            <a:r>
              <a:rPr kumimoji="0" lang="it-IT" altLang="it-IT" sz="1200" b="0" i="0" u="none" strike="noStrike" kern="1200" cap="none" spc="0" normalizeH="0" baseline="0" noProof="0" dirty="0" err="1">
                <a:ln>
                  <a:noFill/>
                </a:ln>
                <a:solidFill>
                  <a:srgbClr val="0000FF"/>
                </a:solidFill>
                <a:effectLst/>
                <a:uLnTx/>
                <a:uFillTx/>
                <a:latin typeface="Arial" panose="020B0604020202020204" pitchFamily="34" charset="0"/>
                <a:ea typeface="+mn-ea"/>
                <a:cs typeface="+mn-cs"/>
              </a:rPr>
              <a:t>Lifonso</a:t>
            </a:r>
            <a:r>
              <a:rPr kumimoji="0" lang="it-IT" altLang="it-IT" sz="12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 – PEDAGOGIA, PEDAGOGIA SPECIALE E DIDATTICA INCLUSIVA – ABA LECCE</a:t>
            </a:r>
          </a:p>
        </p:txBody>
      </p:sp>
      <p:sp>
        <p:nvSpPr>
          <p:cNvPr id="2053" name="Segnaposto numero diapositiva 2">
            <a:extLst>
              <a:ext uri="{FF2B5EF4-FFF2-40B4-BE49-F238E27FC236}">
                <a16:creationId xmlns="" xmlns:a16="http://schemas.microsoft.com/office/drawing/2014/main" id="{8E97E97C-D9C2-4144-90CF-42098C75DF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00A8A7D-E785-474A-B7BC-1E65D76D32FD}" type="slidenum">
              <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it-IT" altLang="it-IT" sz="1200"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054" name="CasellaDiTesto 11">
            <a:extLst>
              <a:ext uri="{FF2B5EF4-FFF2-40B4-BE49-F238E27FC236}">
                <a16:creationId xmlns="" xmlns:a16="http://schemas.microsoft.com/office/drawing/2014/main" id="{57B20DC0-F546-48EC-8C8A-503E7840A583}"/>
              </a:ext>
            </a:extLst>
          </p:cNvPr>
          <p:cNvSpPr txBox="1">
            <a:spLocks noChangeArrowheads="1"/>
          </p:cNvSpPr>
          <p:nvPr/>
        </p:nvSpPr>
        <p:spPr bwMode="auto">
          <a:xfrm>
            <a:off x="457200" y="1412776"/>
            <a:ext cx="837088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just" eaLnBrk="1" hangingPunct="1">
              <a:defRPr/>
            </a:pPr>
            <a:r>
              <a:rPr lang="it-IT" altLang="it-IT" u="sng" dirty="0" smtClean="0">
                <a:solidFill>
                  <a:prstClr val="black"/>
                </a:solidFill>
              </a:rPr>
              <a:t>L’adolescenza </a:t>
            </a:r>
            <a:r>
              <a:rPr lang="it-IT" altLang="it-IT" u="sng" dirty="0">
                <a:solidFill>
                  <a:prstClr val="black"/>
                </a:solidFill>
              </a:rPr>
              <a:t>è il passaggio dalla fanciullezza all’età adulta che va dagli 11/12 anni ai </a:t>
            </a:r>
            <a:r>
              <a:rPr lang="it-IT" altLang="it-IT" u="sng" dirty="0" smtClean="0">
                <a:solidFill>
                  <a:prstClr val="black"/>
                </a:solidFill>
              </a:rPr>
              <a:t>19/20</a:t>
            </a:r>
            <a:r>
              <a:rPr lang="it-IT" altLang="it-IT" dirty="0" smtClean="0">
                <a:solidFill>
                  <a:prstClr val="black"/>
                </a:solidFill>
              </a:rPr>
              <a:t>.</a:t>
            </a:r>
          </a:p>
          <a:p>
            <a:pPr lvl="0" algn="just" eaLnBrk="1" hangingPunct="1">
              <a:defRPr/>
            </a:pPr>
            <a:r>
              <a:rPr lang="it-IT" altLang="it-IT" dirty="0" smtClean="0">
                <a:solidFill>
                  <a:prstClr val="black"/>
                </a:solidFill>
              </a:rPr>
              <a:t> </a:t>
            </a:r>
          </a:p>
          <a:p>
            <a:pPr lvl="0" algn="just" eaLnBrk="1" hangingPunct="1">
              <a:defRPr/>
            </a:pPr>
            <a:r>
              <a:rPr lang="it-IT" altLang="it-IT" dirty="0" smtClean="0">
                <a:solidFill>
                  <a:prstClr val="black"/>
                </a:solidFill>
              </a:rPr>
              <a:t>All’interno dello stadio adolescenziale sono stati individuati una serie di </a:t>
            </a:r>
            <a:r>
              <a:rPr lang="it-IT" altLang="it-IT" u="sng" dirty="0" err="1" smtClean="0">
                <a:solidFill>
                  <a:prstClr val="black"/>
                </a:solidFill>
              </a:rPr>
              <a:t>sottostadi</a:t>
            </a:r>
            <a:r>
              <a:rPr lang="it-IT" altLang="it-IT" dirty="0" smtClean="0">
                <a:solidFill>
                  <a:prstClr val="black"/>
                </a:solidFill>
              </a:rPr>
              <a:t>:</a:t>
            </a:r>
          </a:p>
          <a:p>
            <a:pPr lvl="0" algn="just" eaLnBrk="1" hangingPunct="1">
              <a:defRPr/>
            </a:pPr>
            <a:endParaRPr lang="it-IT" altLang="it-IT" dirty="0" smtClean="0">
              <a:solidFill>
                <a:prstClr val="black"/>
              </a:solidFill>
            </a:endParaRPr>
          </a:p>
          <a:p>
            <a:pPr marL="285750" lvl="0" indent="-285750" algn="just" eaLnBrk="1" hangingPunct="1">
              <a:buFont typeface="Arial" pitchFamily="34" charset="0"/>
              <a:buChar char="•"/>
              <a:defRPr/>
            </a:pPr>
            <a:r>
              <a:rPr lang="it-IT" altLang="it-IT" b="1" dirty="0" smtClean="0">
                <a:solidFill>
                  <a:srgbClr val="0000FF"/>
                </a:solidFill>
              </a:rPr>
              <a:t>preadolescenza;</a:t>
            </a:r>
          </a:p>
          <a:p>
            <a:pPr marL="285750" lvl="0" indent="-285750" algn="just" eaLnBrk="1" hangingPunct="1">
              <a:buFont typeface="Arial" pitchFamily="34" charset="0"/>
              <a:buChar char="•"/>
              <a:defRPr/>
            </a:pPr>
            <a:r>
              <a:rPr lang="it-IT" altLang="it-IT" b="1" dirty="0" smtClean="0">
                <a:solidFill>
                  <a:srgbClr val="0000FF"/>
                </a:solidFill>
              </a:rPr>
              <a:t>adolescenza;</a:t>
            </a:r>
          </a:p>
          <a:p>
            <a:pPr marL="285750" lvl="0" indent="-285750" algn="just" eaLnBrk="1" hangingPunct="1">
              <a:buFont typeface="Arial" pitchFamily="34" charset="0"/>
              <a:buChar char="•"/>
              <a:defRPr/>
            </a:pPr>
            <a:r>
              <a:rPr lang="it-IT" altLang="it-IT" b="1" dirty="0" err="1" smtClean="0">
                <a:solidFill>
                  <a:srgbClr val="0000FF"/>
                </a:solidFill>
              </a:rPr>
              <a:t>postadolescenza</a:t>
            </a:r>
            <a:r>
              <a:rPr lang="it-IT" altLang="it-IT" b="1" dirty="0" smtClean="0">
                <a:solidFill>
                  <a:srgbClr val="0000FF"/>
                </a:solidFill>
              </a:rPr>
              <a:t>.</a:t>
            </a:r>
          </a:p>
          <a:p>
            <a:pPr lvl="0" algn="just" eaLnBrk="1" hangingPunct="1">
              <a:defRPr/>
            </a:pPr>
            <a:endParaRPr lang="it-IT" altLang="it-IT" dirty="0">
              <a:solidFill>
                <a:prstClr val="black"/>
              </a:solidFill>
            </a:endParaRPr>
          </a:p>
          <a:p>
            <a:pPr marR="0" lvl="0" algn="just" defTabSz="914400" rtl="0" eaLnBrk="1" fontAlgn="base" latinLnBrk="0" hangingPunct="1">
              <a:lnSpc>
                <a:spcPct val="100000"/>
              </a:lnSpc>
              <a:spcBef>
                <a:spcPct val="0"/>
              </a:spcBef>
              <a:spcAft>
                <a:spcPct val="0"/>
              </a:spcAft>
              <a:buClrTx/>
              <a:buSzTx/>
              <a:tabLst/>
              <a:defRPr/>
            </a:pPr>
            <a:r>
              <a:rPr lang="it-IT" altLang="it-IT" dirty="0" smtClean="0">
                <a:solidFill>
                  <a:prstClr val="black"/>
                </a:solidFill>
              </a:rPr>
              <a:t>La </a:t>
            </a:r>
            <a:r>
              <a:rPr lang="it-IT" altLang="it-IT" dirty="0" smtClean="0">
                <a:solidFill>
                  <a:srgbClr val="0000FF"/>
                </a:solidFill>
              </a:rPr>
              <a:t>preadolescenza</a:t>
            </a:r>
            <a:r>
              <a:rPr lang="it-IT" altLang="it-IT" dirty="0" smtClean="0">
                <a:solidFill>
                  <a:prstClr val="black"/>
                </a:solidFill>
              </a:rPr>
              <a:t> è un periodo critico in cui il soggetto prende le distanze dal mondo infantile senza aver ancora acquisito una maturità adulta.</a:t>
            </a:r>
          </a:p>
          <a:p>
            <a:pPr marR="0" lvl="0" algn="just" defTabSz="914400" rtl="0" eaLnBrk="1" fontAlgn="base" latinLnBrk="0" hangingPunct="1">
              <a:lnSpc>
                <a:spcPct val="100000"/>
              </a:lnSpc>
              <a:spcBef>
                <a:spcPct val="0"/>
              </a:spcBef>
              <a:spcAft>
                <a:spcPct val="0"/>
              </a:spcAft>
              <a:buClrTx/>
              <a:buSzTx/>
              <a:tabLst/>
              <a:defRPr/>
            </a:pPr>
            <a:endParaRPr lang="it-IT" altLang="it-IT" dirty="0" smtClean="0">
              <a:solidFill>
                <a:prstClr val="black"/>
              </a:solidFill>
            </a:endParaRPr>
          </a:p>
          <a:p>
            <a:pPr marR="0" lvl="0" algn="just" defTabSz="914400" rtl="0" eaLnBrk="1" fontAlgn="base" latinLnBrk="0" hangingPunct="1">
              <a:lnSpc>
                <a:spcPct val="100000"/>
              </a:lnSpc>
              <a:spcBef>
                <a:spcPct val="0"/>
              </a:spcBef>
              <a:spcAft>
                <a:spcPct val="0"/>
              </a:spcAft>
              <a:buClrTx/>
              <a:buSzTx/>
              <a:tabLst/>
              <a:defRPr/>
            </a:pPr>
            <a:r>
              <a:rPr lang="it-IT" altLang="it-IT" dirty="0" smtClean="0">
                <a:solidFill>
                  <a:prstClr val="black"/>
                </a:solidFill>
              </a:rPr>
              <a:t>Il preadolescente non possiede ancora un «io» forte e ben strutturato per controllare le proprie pulsioni, emozioni, sentimenti e comportamenti. E’ l’età che prepara e vede la prima maturazione sessuale contrassegnata da squilibrio, incertezza, insicurezza, variazioni repentine di umore.  </a:t>
            </a:r>
            <a:endParaRPr lang="it-IT" altLang="it-IT" dirty="0">
              <a:solidFill>
                <a:prstClr val="black"/>
              </a:solidFill>
            </a:endParaRPr>
          </a:p>
        </p:txBody>
      </p:sp>
    </p:spTree>
    <p:extLst>
      <p:ext uri="{BB962C8B-B14F-4D97-AF65-F5344CB8AC3E}">
        <p14:creationId xmlns:p14="http://schemas.microsoft.com/office/powerpoint/2010/main" val="554508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1842</TotalTime>
  <Words>4373</Words>
  <Application>Microsoft Office PowerPoint</Application>
  <PresentationFormat>Presentazione su schermo (4:3)</PresentationFormat>
  <Paragraphs>265</Paragraphs>
  <Slides>27</Slides>
  <Notes>0</Notes>
  <HiddenSlides>0</HiddenSlides>
  <MMClips>0</MMClips>
  <ScaleCrop>false</ScaleCrop>
  <HeadingPairs>
    <vt:vector size="4" baseType="variant">
      <vt:variant>
        <vt:lpstr>Tema</vt:lpstr>
      </vt:variant>
      <vt:variant>
        <vt:i4>1</vt:i4>
      </vt:variant>
      <vt:variant>
        <vt:lpstr>Titoli diapositive</vt:lpstr>
      </vt:variant>
      <vt:variant>
        <vt:i4>27</vt:i4>
      </vt:variant>
    </vt:vector>
  </HeadingPairs>
  <TitlesOfParts>
    <vt:vector size="28" baseType="lpstr">
      <vt:lpstr>Tema di Office</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lpstr> PERCORSO FORMATIVO RELATIVO AI 24 CFU/CFA  di cui all’art. 2, comma 4 </vt:lpstr>
    </vt:vector>
  </TitlesOfParts>
  <Company>cofathec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point</dc:title>
  <dc:creator>lepore</dc:creator>
  <cp:lastModifiedBy>Utente</cp:lastModifiedBy>
  <cp:revision>213</cp:revision>
  <dcterms:created xsi:type="dcterms:W3CDTF">2008-01-28T20:03:17Z</dcterms:created>
  <dcterms:modified xsi:type="dcterms:W3CDTF">2018-01-26T11:12:18Z</dcterms:modified>
</cp:coreProperties>
</file>